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Lst>
  <p:sldSz cy="5143500" cx="9144000"/>
  <p:notesSz cx="6858000" cy="9144000"/>
  <p:embeddedFontLst>
    <p:embeddedFont>
      <p:font typeface="Carme"/>
      <p:regular r:id="rId1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Carme-regular.fntdata"/><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3e1d959e7e_0_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Google Shape;109;g3e1d959e7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3cdb1a84e0_0_9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Google Shape;735;g3cdb1a84e0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3cdb1a84e0_0_9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3" name="Google Shape;743;g3cdb1a84e0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3cdb1a84e0_0_95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2" name="Google Shape;752;g3cdb1a84e0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3cdb1a84e0_0_95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7" name="Google Shape;757;g3cdb1a84e0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3cdb1a84e0_0_9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2" name="Google Shape;762;g3cdb1a84e0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Audio polishing - smooth transitions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3cdb1a84e0_0_96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8" name="Google Shape;768;g3cdb1a84e0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3cdb1a84e0_0_97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3" name="Google Shape;773;g3cdb1a84e0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3cdb1a84e0_0_97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9" name="Google Shape;779;g3cdb1a84e0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3cdb1a84e0_0_98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5" name="Google Shape;785;g3cdb1a84e0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3cdb1a84e0_0_98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1" name="Google Shape;791;g3cdb1a84e0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cdb1a84e0_0_14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Google Shape;113;g3cdb1a84e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3cdb1a84e0_0_99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6" name="Google Shape;796;g3cdb1a84e0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3cdb1a84e0_0_99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6" name="Google Shape;806;g3cdb1a84e0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3cdb1a84e0_0_100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2" name="Google Shape;812;g3cdb1a84e0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3cdb1a84e0_0_10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9" name="Google Shape;819;g3cdb1a84e0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3cdb1a84e0_0_10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5" name="Google Shape;825;g3cdb1a84e0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3cdb1a84e0_0_10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1" name="Google Shape;831;g3cdb1a84e0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cdb1a84e0_0_10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8" name="Google Shape;838;g3cdb1a84e0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3cdb1a84e0_0_30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3" name="Google Shape;843;g3cdb1a84e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3cdb1a84e0_0_30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8" name="Google Shape;848;g3cdb1a84e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3cdb1a84e0_0_30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Google Shape;853;g3cdb1a84e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cdb1a84e0_0_1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Google Shape;118;g3cdb1a84e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3cdb1a84e0_0_3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Google Shape;858;g3cdb1a84e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3cdb1a84e0_0_3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4" name="Google Shape;864;g3cdb1a84e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3cdb1a84e0_0_3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9" name="Google Shape;869;g3cdb1a84e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3cdb1a84e0_0_3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5" name="Google Shape;875;g3cdb1a84e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3cdb1a84e0_0_33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0" name="Google Shape;880;g3cdb1a84e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3cdb1a84e0_0_3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6" name="Google Shape;886;g3cdb1a84e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3cdb1a84e0_0_3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2" name="Google Shape;892;g3cdb1a84e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Rename as same filename as the Raw media folder. Click Save</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3cdb1a84e0_0_3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 name="Google Shape;900;g3cdb1a84e0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Rename as same filename as the Raw media folder. Click Save</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3cdb1a84e0_0_35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6" name="Google Shape;906;g3cdb1a84e0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Rename as same filename as the Raw media folder. Click Save</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3cdb1a84e0_0_35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3" name="Google Shape;913;g3cdb1a84e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Rename as same filename as the Raw media folder. Click Save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cdb1a84e0_0_15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Google Shape;123;g3cdb1a84e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3cdb1a84e0_0_36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9" name="Google Shape;919;g3cdb1a84e0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Rename as same filename as the Raw media folder. Click Save</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3cdb1a84e0_0_36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5" name="Google Shape;925;g3cdb1a84e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Rename as same filename as the Raw media folder. Click Save</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3cdb1a84e0_0_37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1" name="Google Shape;931;g3cdb1a84e0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Rename as same filename as the Raw media folder. Click Save</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3cdb1a84e0_0_37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7" name="Google Shape;937;g3cdb1a84e0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Rename as same filename as the Raw media folder. Click Save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cdb1a84e0_0_1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Google Shape;129;g3cdb1a84e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cdb1a84e0_0_16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Google Shape;134;g3cdb1a84e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cdb1a84e0_0_16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Google Shape;141;g3cdb1a84e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Watch down your footage, or use your notes that you took in the field.</a:t>
            </a:r>
            <a:br>
              <a:rPr lang="en"/>
            </a:br>
            <a:r>
              <a:rPr lang="en"/>
              <a:t>- Pull the clips that you think are good into the timeline. Sort them by type or by scene.</a:t>
            </a:r>
            <a:br>
              <a:rPr lang="en"/>
            </a:br>
            <a:r>
              <a:rPr lang="en"/>
              <a:t>- Organize them into a form that makes sense.</a:t>
            </a:r>
            <a:br>
              <a:rPr lang="en"/>
            </a:br>
            <a:r>
              <a:rPr lang="en"/>
              <a:t>- Watch what you have so far.</a:t>
            </a:r>
            <a:br>
              <a:rPr lang="en"/>
            </a:br>
            <a:r>
              <a:rPr lang="en"/>
              <a:t>- Lather, rinse, repeat.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cdb1a84e0_0_17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Google Shape;147;g3cdb1a84e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cdb1a84e0_0_17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Google Shape;152;g3cdb1a84e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cdb1a84e0_0_18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Google Shape;158;g3cdb1a84e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3e1d959e7e_0_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Google Shape;62;g3e1d959e7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cdb1a84e0_0_18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Google Shape;163;g3cdb1a84e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cdb1a84e0_0_18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Google Shape;169;g3cdb1a84e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cdb1a84e0_0_1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Google Shape;175;g3cdb1a84e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cdb1a84e0_0_38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Google Shape;181;g3cdb1a84e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Open up New Project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cdb1a84e0_0_38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Google Shape;186;g3cdb1a84e0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Set Location: where all of your files will exist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cdb1a84e0_0_3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Google Shape;193;g3cdb1a84e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cdb1a84e0_0_39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Google Shape;198;g3cdb1a84e0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cdb1a84e0_0_40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Google Shape;203;g3cdb1a84e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cdb1a84e0_0_4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Google Shape;208;g3cdb1a84e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 back to the workspace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cdb1a84e0_0_41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Google Shape;213;g3cdb1a84e0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cdb1a83e6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Google Shape;68;g3cdb1a83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cdb1a84e0_0_4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Google Shape;220;g3cdb1a84e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cdb1a84e0_0_4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Google Shape;230;g3cdb1a84e0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cdb1a84e0_0_4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Google Shape;239;g3cdb1a84e0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cdb1a84e0_0_44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Google Shape;247;g3cdb1a84e0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cdb1a84e0_0_4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Google Shape;255;g3cdb1a84e0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cdb1a84e0_0_46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Google Shape;266;g3cdb1a84e0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cdb1a84e0_0_46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Google Shape;274;g3cdb1a84e0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cdb1a84e0_0_47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Google Shape;281;g3cdb1a84e0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Changing how your workspace looks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cdb1a84e0_0_47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Google Shape;288;g3cdb1a84e0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Changing how your workspace looks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3cdb1a84e0_0_48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Google Shape;295;g3cdb1a84e0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Changing how your workspace looks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3e1d959e7e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Google Shape;73;g3e1d959e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cdb1a84e0_0_49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Google Shape;302;g3cdb1a84e0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cdb1a84e0_0_49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Google Shape;309;g3cdb1a84e0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cdb1a84e0_0_50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Google Shape;318;g3cdb1a84e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3cdb1a84e0_0_5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Google Shape;323;g3cdb1a84e0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3cdb1a84e0_0_5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Google Shape;329;g3cdb1a84e0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3cdb1a84e0_0_5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Google Shape;337;g3cdb1a84e0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cdb1a84e0_0_52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Google Shape;344;g3cdb1a84e0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3cdb1a84e0_0_53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Google Shape;351;g3cdb1a84e0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3cdb1a84e0_0_53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Google Shape;357;g3cdb1a84e0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3cdb1a84e0_0_5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Google Shape;364;g3cdb1a84e0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3e1d959e7e_0_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Google Shape;80;g3e1d959e7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3cdb1a84e0_0_55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Google Shape;373;g3cdb1a84e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3cdb1a84e0_0_55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Google Shape;379;g3cdb1a84e0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3cdb1a84e0_0_56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Google Shape;386;g3cdb1a84e0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3cdb1a84e0_0_56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Google Shape;393;g3cdb1a84e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3cdb1a84e0_0_57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Google Shape;400;g3cdb1a84e0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Create new bin called Sequences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3cdb1a84e0_0_58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Google Shape;409;g3cdb1a84e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New bin Stringouts nestled in Sequences. Stringout is basically your raw footage, the entire length of it. You can watch your footage in here.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3cdb1a84e0_0_59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Google Shape;418;g3cdb1a84e0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Final bin, called Cuts or Edits. This is where you can start placing your work in progress cuts that will become your eventual film.</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3cdb1a84e0_0_59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Google Shape;427;g3cdb1a84e0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3cdb1a84e0_0_60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Google Shape;434;g3cdb1a84e0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cdb1a84e0_0_61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Google Shape;441;g3cdb1a84e0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3e1d959e7e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Google Shape;87;g3e1d959e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3cdb1a84e0_0_6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Google Shape;448;g3cdb1a84e0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3cdb1a84e0_0_62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5" name="Google Shape;455;g3cdb1a84e0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3cdb1a84e0_0_6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Google Shape;462;g3cdb1a84e0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3cdb1a84e0_0_6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Google Shape;470;g3cdb1a84e0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3cdb1a84e0_0_64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8" name="Google Shape;478;g3cdb1a84e0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3cdb1a84e0_0_67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Google Shape;488;g3cdb1a84e0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3cdb1a84e0_0_67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Google Shape;496;g3cdb1a84e0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3cdb1a84e0_0_68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Google Shape;504;g3cdb1a84e0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3cdb1a84e0_0_68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Google Shape;510;g3cdb1a84e0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3cdb1a84e0_0_6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Google Shape;516;g3cdb1a84e0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e1d959e7e_0_4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Google Shape;92;g3e1d959e7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3cdb1a84e0_0_70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Google Shape;523;g3cdb1a84e0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3cdb1a84e0_0_70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Google Shape;531;g3cdb1a84e0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3cdb1a84e0_0_7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Google Shape;539;g3cdb1a84e0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3cdb1a84e0_0_7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Google Shape;547;g3cdb1a84e0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3cdb1a84e0_0_7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5" name="Google Shape;555;g3cdb1a84e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3cdb1a84e0_0_7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3" name="Google Shape;563;g3cdb1a84e0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3cdb1a84e0_0_74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Google Shape;571;g3cdb1a84e0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3cdb1a84e0_0_74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Google Shape;578;g3cdb1a84e0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3cdb1a84e0_0_75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Google Shape;585;g3cdb1a84e0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3cdb1a84e0_0_7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Google Shape;594;g3cdb1a84e0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3e1d959e7e_0_5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Google Shape;97;g3e1d959e7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3cdb1a84e0_0_77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 name="Google Shape;603;g3cdb1a84e0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3cdb1a84e0_0_77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Google Shape;611;g3cdb1a84e0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3cdb1a84e0_0_78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 name="Google Shape;619;g3cdb1a84e0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3cdb1a84e0_0_7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4" name="Google Shape;624;g3cdb1a84e0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3cdb1a84e0_0_79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0" name="Google Shape;630;g3cdb1a84e0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3cdb1a84e0_0_7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6" name="Google Shape;636;g3cdb1a84e0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3cdb1a84e0_0_80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3" name="Google Shape;643;g3cdb1a84e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3cdb1a84e0_0_8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Google Shape;650;g3cdb1a84e0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 probably won’t work with this that much in this context. You aren’t too concerned about the length of the project.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cdb1a84e0_0_87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9" name="Google Shape;659;g3cdb1a84e0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3cdb1a84e0_0_87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Google Shape;664;g3cdb1a84e0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e1d959e7e_0_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Google Shape;103;g3e1d959e7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3cdb1a84e0_0_88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9" name="Google Shape;669;g3cdb1a84e0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3cdb1a84e0_0_88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4" name="Google Shape;674;g3cdb1a84e0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3cdb1a84e0_0_8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0" name="Google Shape;680;g3cdb1a84e0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3cdb1a84e0_0_8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Google Shape;687;g3cdb1a84e0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3cdb1a84e0_0_90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2" name="Google Shape;692;g3cdb1a84e0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3cdb1a84e0_0_9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0" name="Google Shape;700;g3cdb1a84e0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3cdb1a84e0_0_9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Google Shape;708;g3cdb1a84e0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3cdb1a84e0_0_92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6" name="Google Shape;716;g3cdb1a84e0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cdb1a84e0_0_9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5" name="Google Shape;725;g3cdb1a84e0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3cdb1a84e0_0_9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0" name="Google Shape;730;g3cdb1a84e0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Font typeface="Carme"/>
              <a:buNone/>
              <a:defRPr sz="5200">
                <a:latin typeface="Carme"/>
                <a:ea typeface="Carme"/>
                <a:cs typeface="Carme"/>
                <a:sym typeface="Carm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Font typeface="Carme"/>
              <a:buNone/>
              <a:defRPr sz="2800">
                <a:latin typeface="Carme"/>
                <a:ea typeface="Carme"/>
                <a:cs typeface="Carme"/>
                <a:sym typeface="Carm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1">
  <p:cSld name="CAPTION_ONLY_1">
    <p:spTree>
      <p:nvGrpSpPr>
        <p:cNvPr id="50" name="Shape 50"/>
        <p:cNvGrpSpPr/>
        <p:nvPr/>
      </p:nvGrpSpPr>
      <p:grpSpPr>
        <a:xfrm>
          <a:off x="0" y="0"/>
          <a:ext cx="0" cy="0"/>
          <a:chOff x="0" y="0"/>
          <a:chExt cx="0" cy="0"/>
        </a:xfrm>
      </p:grpSpPr>
      <p:sp>
        <p:nvSpPr>
          <p:cNvPr id="51" name="Google Shape;51;p13"/>
          <p:cNvSpPr txBox="1"/>
          <p:nvPr>
            <p:ph idx="1" type="body"/>
          </p:nvPr>
        </p:nvSpPr>
        <p:spPr>
          <a:xfrm>
            <a:off x="311700" y="4230575"/>
            <a:ext cx="8512500" cy="605100"/>
          </a:xfrm>
          <a:prstGeom prst="rect">
            <a:avLst/>
          </a:prstGeom>
        </p:spPr>
        <p:txBody>
          <a:bodyPr anchorCtr="0" anchor="b" bIns="91425" lIns="91425" spcFirstLastPara="1" rIns="91425" wrap="square" tIns="91425"/>
          <a:lstStyle>
            <a:lvl1pPr indent="-228600" lvl="0" marL="457200" rtl="0" algn="ctr">
              <a:lnSpc>
                <a:spcPct val="100000"/>
              </a:lnSpc>
              <a:spcBef>
                <a:spcPts val="0"/>
              </a:spcBef>
              <a:spcAft>
                <a:spcPts val="0"/>
              </a:spcAft>
              <a:buSzPts val="1400"/>
              <a:buNone/>
              <a:defRPr sz="1400"/>
            </a:lvl1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a:spcBef>
                <a:spcPts val="0"/>
              </a:spcBef>
              <a:spcAft>
                <a:spcPts val="0"/>
              </a:spcAft>
              <a:buNone/>
            </a:pPr>
            <a:fld id="{00000000-1234-1234-1234-123412341234}" type="slidenum">
              <a:rPr lang="en"/>
              <a:t>‹#›</a:t>
            </a:fld>
            <a:endParaRPr/>
          </a:p>
        </p:txBody>
      </p:sp>
      <p:sp>
        <p:nvSpPr>
          <p:cNvPr id="53" name="Google Shape;53;p13"/>
          <p:cNvSpPr txBox="1"/>
          <p:nvPr>
            <p:ph idx="2" type="body"/>
          </p:nvPr>
        </p:nvSpPr>
        <p:spPr>
          <a:xfrm>
            <a:off x="311700" y="411025"/>
            <a:ext cx="8520600" cy="4016700"/>
          </a:xfrm>
          <a:prstGeom prst="rect">
            <a:avLst/>
          </a:prstGeom>
        </p:spPr>
        <p:txBody>
          <a:bodyPr anchorCtr="0" anchor="ctr"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0" y="4626500"/>
            <a:ext cx="9144000" cy="393600"/>
          </a:xfrm>
          <a:prstGeom prst="rect">
            <a:avLst/>
          </a:prstGeom>
        </p:spPr>
        <p:txBody>
          <a:bodyPr anchorCtr="0" anchor="ctr" bIns="91425" lIns="91425" spcFirstLastPara="1" rIns="91425" wrap="square" tIns="91425"/>
          <a:lstStyle>
            <a:lvl1pPr indent="-228600" lvl="0" marL="457200" algn="ctr">
              <a:lnSpc>
                <a:spcPct val="100000"/>
              </a:lnSpc>
              <a:spcBef>
                <a:spcPts val="0"/>
              </a:spcBef>
              <a:spcAft>
                <a:spcPts val="0"/>
              </a:spcAft>
              <a:buSzPts val="1200"/>
              <a:buNone/>
              <a:defRPr sz="1200"/>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25252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1pPr>
            <a:lvl2pPr lvl="1">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2pPr>
            <a:lvl3pPr lvl="2">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3pPr>
            <a:lvl4pPr lvl="3">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4pPr>
            <a:lvl5pPr lvl="4">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5pPr>
            <a:lvl6pPr lvl="5">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6pPr>
            <a:lvl7pPr lvl="6">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7pPr>
            <a:lvl8pPr lvl="7">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8pPr>
            <a:lvl9pPr lvl="8">
              <a:spcBef>
                <a:spcPts val="0"/>
              </a:spcBef>
              <a:spcAft>
                <a:spcPts val="0"/>
              </a:spcAft>
              <a:buClr>
                <a:schemeClr val="dk1"/>
              </a:buClr>
              <a:buSzPts val="2800"/>
              <a:buFont typeface="Carme"/>
              <a:buNone/>
              <a:defRPr sz="2800">
                <a:solidFill>
                  <a:schemeClr val="dk1"/>
                </a:solidFill>
                <a:latin typeface="Carme"/>
                <a:ea typeface="Carme"/>
                <a:cs typeface="Carme"/>
                <a:sym typeface="Carm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Carme"/>
              <a:buChar char="●"/>
              <a:defRPr sz="1800">
                <a:solidFill>
                  <a:schemeClr val="lt2"/>
                </a:solidFill>
                <a:latin typeface="Carme"/>
                <a:ea typeface="Carme"/>
                <a:cs typeface="Carme"/>
                <a:sym typeface="Carme"/>
              </a:defRPr>
            </a:lvl1pPr>
            <a:lvl2pPr indent="-317500" lvl="1" marL="9144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2pPr>
            <a:lvl3pPr indent="-317500" lvl="2" marL="13716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3pPr>
            <a:lvl4pPr indent="-317500" lvl="3" marL="18288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4pPr>
            <a:lvl5pPr indent="-317500" lvl="4" marL="22860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5pPr>
            <a:lvl6pPr indent="-317500" lvl="5" marL="27432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6pPr>
            <a:lvl7pPr indent="-317500" lvl="6" marL="32004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7pPr>
            <a:lvl8pPr indent="-317500" lvl="7" marL="3657600">
              <a:lnSpc>
                <a:spcPct val="115000"/>
              </a:lnSpc>
              <a:spcBef>
                <a:spcPts val="1600"/>
              </a:spcBef>
              <a:spcAft>
                <a:spcPts val="0"/>
              </a:spcAft>
              <a:buClr>
                <a:schemeClr val="lt2"/>
              </a:buClr>
              <a:buSzPts val="1400"/>
              <a:buFont typeface="Carme"/>
              <a:buChar char="○"/>
              <a:defRPr>
                <a:solidFill>
                  <a:schemeClr val="lt2"/>
                </a:solidFill>
                <a:latin typeface="Carme"/>
                <a:ea typeface="Carme"/>
                <a:cs typeface="Carme"/>
                <a:sym typeface="Carme"/>
              </a:defRPr>
            </a:lvl8pPr>
            <a:lvl9pPr indent="-317500" lvl="8" marL="4114800">
              <a:lnSpc>
                <a:spcPct val="115000"/>
              </a:lnSpc>
              <a:spcBef>
                <a:spcPts val="1600"/>
              </a:spcBef>
              <a:spcAft>
                <a:spcPts val="1600"/>
              </a:spcAft>
              <a:buClr>
                <a:schemeClr val="lt2"/>
              </a:buClr>
              <a:buSzPts val="1400"/>
              <a:buFont typeface="Carme"/>
              <a:buChar char="■"/>
              <a:defRPr>
                <a:solidFill>
                  <a:schemeClr val="lt2"/>
                </a:solidFill>
                <a:latin typeface="Carme"/>
                <a:ea typeface="Carme"/>
                <a:cs typeface="Carme"/>
                <a:sym typeface="Carm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Carme"/>
                <a:ea typeface="Carme"/>
                <a:cs typeface="Carme"/>
                <a:sym typeface="Carme"/>
              </a:defRPr>
            </a:lvl1pPr>
            <a:lvl2pPr lvl="1" algn="r">
              <a:buNone/>
              <a:defRPr sz="1000">
                <a:solidFill>
                  <a:schemeClr val="lt2"/>
                </a:solidFill>
                <a:latin typeface="Carme"/>
                <a:ea typeface="Carme"/>
                <a:cs typeface="Carme"/>
                <a:sym typeface="Carme"/>
              </a:defRPr>
            </a:lvl2pPr>
            <a:lvl3pPr lvl="2" algn="r">
              <a:buNone/>
              <a:defRPr sz="1000">
                <a:solidFill>
                  <a:schemeClr val="lt2"/>
                </a:solidFill>
                <a:latin typeface="Carme"/>
                <a:ea typeface="Carme"/>
                <a:cs typeface="Carme"/>
                <a:sym typeface="Carme"/>
              </a:defRPr>
            </a:lvl3pPr>
            <a:lvl4pPr lvl="3" algn="r">
              <a:buNone/>
              <a:defRPr sz="1000">
                <a:solidFill>
                  <a:schemeClr val="lt2"/>
                </a:solidFill>
                <a:latin typeface="Carme"/>
                <a:ea typeface="Carme"/>
                <a:cs typeface="Carme"/>
                <a:sym typeface="Carme"/>
              </a:defRPr>
            </a:lvl4pPr>
            <a:lvl5pPr lvl="4" algn="r">
              <a:buNone/>
              <a:defRPr sz="1000">
                <a:solidFill>
                  <a:schemeClr val="lt2"/>
                </a:solidFill>
                <a:latin typeface="Carme"/>
                <a:ea typeface="Carme"/>
                <a:cs typeface="Carme"/>
                <a:sym typeface="Carme"/>
              </a:defRPr>
            </a:lvl5pPr>
            <a:lvl6pPr lvl="5" algn="r">
              <a:buNone/>
              <a:defRPr sz="1000">
                <a:solidFill>
                  <a:schemeClr val="lt2"/>
                </a:solidFill>
                <a:latin typeface="Carme"/>
                <a:ea typeface="Carme"/>
                <a:cs typeface="Carme"/>
                <a:sym typeface="Carme"/>
              </a:defRPr>
            </a:lvl6pPr>
            <a:lvl7pPr lvl="6" algn="r">
              <a:buNone/>
              <a:defRPr sz="1000">
                <a:solidFill>
                  <a:schemeClr val="lt2"/>
                </a:solidFill>
                <a:latin typeface="Carme"/>
                <a:ea typeface="Carme"/>
                <a:cs typeface="Carme"/>
                <a:sym typeface="Carme"/>
              </a:defRPr>
            </a:lvl7pPr>
            <a:lvl8pPr lvl="7" algn="r">
              <a:buNone/>
              <a:defRPr sz="1000">
                <a:solidFill>
                  <a:schemeClr val="lt2"/>
                </a:solidFill>
                <a:latin typeface="Carme"/>
                <a:ea typeface="Carme"/>
                <a:cs typeface="Carme"/>
                <a:sym typeface="Carme"/>
              </a:defRPr>
            </a:lvl8pPr>
            <a:lvl9pPr lvl="8" algn="r">
              <a:buNone/>
              <a:defRPr sz="1000">
                <a:solidFill>
                  <a:schemeClr val="lt2"/>
                </a:solidFill>
                <a:latin typeface="Carme"/>
                <a:ea typeface="Carme"/>
                <a:cs typeface="Carme"/>
                <a:sym typeface="Carm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6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4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hyperlink" Target="http://www.youtube.com/watch?v=p1KPVTxsEeg" TargetMode="External"/><Relationship Id="rId4" Type="http://schemas.openxmlformats.org/officeDocument/2006/relationships/image" Target="../media/image47.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5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hyperlink" Target="https://handbrake.fr/" TargetMode="External"/><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diveinto.html5doctor.com/video.html"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6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6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7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7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71.png"/><Relationship Id="rId4" Type="http://schemas.openxmlformats.org/officeDocument/2006/relationships/image" Target="../media/image6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71.png"/><Relationship Id="rId4" Type="http://schemas.openxmlformats.org/officeDocument/2006/relationships/image" Target="../media/image7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7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4.png"/><Relationship Id="rId4" Type="http://schemas.openxmlformats.org/officeDocument/2006/relationships/image" Target="../media/image6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7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7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7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helpx.adobe.com/premiere-pro/tutorials.html" TargetMode="External"/><Relationship Id="rId4" Type="http://schemas.openxmlformats.org/officeDocument/2006/relationships/hyperlink" Target="http://www.premiumbeat.com/blog/15-premiere-pro-tutorials-every-video-editor-watch/" TargetMode="External"/><Relationship Id="rId5" Type="http://schemas.openxmlformats.org/officeDocument/2006/relationships/hyperlink" Target="https://www.lynda.com/Premiere-Pro-training-tutorials/287-0.html" TargetMode="External"/><Relationship Id="rId6" Type="http://schemas.openxmlformats.org/officeDocument/2006/relationships/hyperlink" Target="http://www.mediacollege.com/adobe/premiere/pr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6.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6.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4.png"/><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9.png"/><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8.png"/><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2.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2.png"/><Relationship Id="rId4" Type="http://schemas.openxmlformats.org/officeDocument/2006/relationships/image" Target="../media/image3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8.png"/><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commons.wikimedia.org/wiki/Main_Page" TargetMode="External"/><Relationship Id="rId4" Type="http://schemas.openxmlformats.org/officeDocument/2006/relationships/hyperlink" Target="https://archive.org/" TargetMode="External"/><Relationship Id="rId5" Type="http://schemas.openxmlformats.org/officeDocument/2006/relationships/hyperlink" Target="https://freesound.org/" TargetMode="External"/><Relationship Id="rId6" Type="http://schemas.openxmlformats.org/officeDocument/2006/relationships/hyperlink" Target="http://freemusicarchive.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0.png"/><Relationship Id="rId4" Type="http://schemas.openxmlformats.org/officeDocument/2006/relationships/image" Target="../media/image4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0.png"/><Relationship Id="rId4" Type="http://schemas.openxmlformats.org/officeDocument/2006/relationships/image" Target="../media/image4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Digital Filmmaking</a:t>
            </a:r>
            <a:endParaRPr/>
          </a:p>
        </p:txBody>
      </p:sp>
      <p:sp>
        <p:nvSpPr>
          <p:cNvPr id="59" name="Google Shape;59;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Telling Stories through Technology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0" name="Shape 110"/>
        <p:cNvGrpSpPr/>
        <p:nvPr/>
      </p:nvGrpSpPr>
      <p:grpSpPr>
        <a:xfrm>
          <a:off x="0" y="0"/>
          <a:ext cx="0" cy="0"/>
          <a:chOff x="0" y="0"/>
          <a:chExt cx="0" cy="0"/>
        </a:xfrm>
      </p:grpSpPr>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pic>
        <p:nvPicPr>
          <p:cNvPr id="737" name="Google Shape;737;p113"/>
          <p:cNvPicPr preferRelativeResize="0"/>
          <p:nvPr/>
        </p:nvPicPr>
        <p:blipFill>
          <a:blip r:embed="rId3">
            <a:alphaModFix/>
          </a:blip>
          <a:stretch>
            <a:fillRect/>
          </a:stretch>
        </p:blipFill>
        <p:spPr>
          <a:xfrm>
            <a:off x="523823" y="0"/>
            <a:ext cx="8096353" cy="5143499"/>
          </a:xfrm>
          <a:prstGeom prst="rect">
            <a:avLst/>
          </a:prstGeom>
          <a:noFill/>
          <a:ln>
            <a:noFill/>
          </a:ln>
        </p:spPr>
      </p:pic>
      <p:sp>
        <p:nvSpPr>
          <p:cNvPr id="738" name="Google Shape;738;p113"/>
          <p:cNvSpPr txBox="1"/>
          <p:nvPr/>
        </p:nvSpPr>
        <p:spPr>
          <a:xfrm>
            <a:off x="312350" y="1126950"/>
            <a:ext cx="3301800" cy="84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To make smoother transitions between cuts</a:t>
            </a:r>
            <a:endParaRPr b="1" sz="2000">
              <a:solidFill>
                <a:srgbClr val="FFFFFF"/>
              </a:solidFill>
              <a:latin typeface="Carme"/>
              <a:ea typeface="Carme"/>
              <a:cs typeface="Carme"/>
              <a:sym typeface="Carme"/>
            </a:endParaRPr>
          </a:p>
        </p:txBody>
      </p:sp>
      <p:sp>
        <p:nvSpPr>
          <p:cNvPr id="739" name="Google Shape;739;p113"/>
          <p:cNvSpPr txBox="1"/>
          <p:nvPr/>
        </p:nvSpPr>
        <p:spPr>
          <a:xfrm>
            <a:off x="312350" y="568225"/>
            <a:ext cx="23568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Audio Transitions</a:t>
            </a:r>
            <a:endParaRPr b="1" sz="2000">
              <a:solidFill>
                <a:srgbClr val="FFFFFF"/>
              </a:solidFill>
              <a:latin typeface="Carme"/>
              <a:ea typeface="Carme"/>
              <a:cs typeface="Carme"/>
              <a:sym typeface="Carme"/>
            </a:endParaRPr>
          </a:p>
        </p:txBody>
      </p:sp>
      <p:sp>
        <p:nvSpPr>
          <p:cNvPr id="740" name="Google Shape;740;p113"/>
          <p:cNvSpPr/>
          <p:nvPr/>
        </p:nvSpPr>
        <p:spPr>
          <a:xfrm>
            <a:off x="633200" y="2708125"/>
            <a:ext cx="1558500" cy="5943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pic>
        <p:nvPicPr>
          <p:cNvPr id="745" name="Google Shape;745;p114"/>
          <p:cNvPicPr preferRelativeResize="0"/>
          <p:nvPr/>
        </p:nvPicPr>
        <p:blipFill>
          <a:blip r:embed="rId3">
            <a:alphaModFix/>
          </a:blip>
          <a:stretch>
            <a:fillRect/>
          </a:stretch>
        </p:blipFill>
        <p:spPr>
          <a:xfrm>
            <a:off x="523823" y="0"/>
            <a:ext cx="8096353" cy="5143499"/>
          </a:xfrm>
          <a:prstGeom prst="rect">
            <a:avLst/>
          </a:prstGeom>
          <a:noFill/>
          <a:ln>
            <a:noFill/>
          </a:ln>
        </p:spPr>
      </p:pic>
      <p:sp>
        <p:nvSpPr>
          <p:cNvPr id="746" name="Google Shape;746;p114"/>
          <p:cNvSpPr txBox="1"/>
          <p:nvPr/>
        </p:nvSpPr>
        <p:spPr>
          <a:xfrm>
            <a:off x="312350" y="1126950"/>
            <a:ext cx="3301800" cy="84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To make smoother transitions between cuts</a:t>
            </a:r>
            <a:endParaRPr b="1" sz="2000">
              <a:solidFill>
                <a:srgbClr val="FFFFFF"/>
              </a:solidFill>
              <a:latin typeface="Carme"/>
              <a:ea typeface="Carme"/>
              <a:cs typeface="Carme"/>
              <a:sym typeface="Carme"/>
            </a:endParaRPr>
          </a:p>
        </p:txBody>
      </p:sp>
      <p:sp>
        <p:nvSpPr>
          <p:cNvPr id="747" name="Google Shape;747;p114"/>
          <p:cNvSpPr txBox="1"/>
          <p:nvPr/>
        </p:nvSpPr>
        <p:spPr>
          <a:xfrm>
            <a:off x="312350" y="568225"/>
            <a:ext cx="23568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Audio Transitions</a:t>
            </a:r>
            <a:endParaRPr b="1" sz="2000">
              <a:solidFill>
                <a:srgbClr val="FFFFFF"/>
              </a:solidFill>
              <a:latin typeface="Carme"/>
              <a:ea typeface="Carme"/>
              <a:cs typeface="Carme"/>
              <a:sym typeface="Carme"/>
            </a:endParaRPr>
          </a:p>
        </p:txBody>
      </p:sp>
      <p:sp>
        <p:nvSpPr>
          <p:cNvPr id="748" name="Google Shape;748;p114"/>
          <p:cNvSpPr/>
          <p:nvPr/>
        </p:nvSpPr>
        <p:spPr>
          <a:xfrm>
            <a:off x="633200" y="2708125"/>
            <a:ext cx="1558500" cy="5943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9" name="Google Shape;749;p114"/>
          <p:cNvSpPr txBox="1"/>
          <p:nvPr/>
        </p:nvSpPr>
        <p:spPr>
          <a:xfrm>
            <a:off x="250450" y="3597825"/>
            <a:ext cx="3301800" cy="1243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Drag transition onto timeline between two audio clips.</a:t>
            </a:r>
            <a:endParaRPr b="1" sz="2000">
              <a:solidFill>
                <a:srgbClr val="FFFFFF"/>
              </a:solidFill>
              <a:latin typeface="Carme"/>
              <a:ea typeface="Carme"/>
              <a:cs typeface="Carme"/>
              <a:sym typeface="Carme"/>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pic>
        <p:nvPicPr>
          <p:cNvPr id="754" name="Google Shape;754;p115"/>
          <p:cNvPicPr preferRelativeResize="0"/>
          <p:nvPr/>
        </p:nvPicPr>
        <p:blipFill>
          <a:blip r:embed="rId3">
            <a:alphaModFix/>
          </a:blip>
          <a:stretch>
            <a:fillRect/>
          </a:stretch>
        </p:blipFill>
        <p:spPr>
          <a:xfrm>
            <a:off x="1263751" y="1240025"/>
            <a:ext cx="6616475" cy="26634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pic>
        <p:nvPicPr>
          <p:cNvPr id="759" name="Google Shape;759;p116"/>
          <p:cNvPicPr preferRelativeResize="0"/>
          <p:nvPr/>
        </p:nvPicPr>
        <p:blipFill>
          <a:blip r:embed="rId3">
            <a:alphaModFix/>
          </a:blip>
          <a:stretch>
            <a:fillRect/>
          </a:stretch>
        </p:blipFill>
        <p:spPr>
          <a:xfrm>
            <a:off x="1263763" y="1315880"/>
            <a:ext cx="6616475" cy="251174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pic>
        <p:nvPicPr>
          <p:cNvPr id="764" name="Google Shape;764;p117"/>
          <p:cNvPicPr preferRelativeResize="0"/>
          <p:nvPr/>
        </p:nvPicPr>
        <p:blipFill>
          <a:blip r:embed="rId3">
            <a:alphaModFix/>
          </a:blip>
          <a:stretch>
            <a:fillRect/>
          </a:stretch>
        </p:blipFill>
        <p:spPr>
          <a:xfrm>
            <a:off x="1319838" y="539147"/>
            <a:ext cx="6504326" cy="4065204"/>
          </a:xfrm>
          <a:prstGeom prst="rect">
            <a:avLst/>
          </a:prstGeom>
          <a:noFill/>
          <a:ln>
            <a:noFill/>
          </a:ln>
        </p:spPr>
      </p:pic>
      <p:sp>
        <p:nvSpPr>
          <p:cNvPr id="765" name="Google Shape;765;p117"/>
          <p:cNvSpPr/>
          <p:nvPr/>
        </p:nvSpPr>
        <p:spPr>
          <a:xfrm>
            <a:off x="1359825" y="928300"/>
            <a:ext cx="2648700" cy="6474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lt2"/>
                </a:solidFill>
              </a:rPr>
              <a:t>Polishing your video</a:t>
            </a:r>
            <a:endParaRPr sz="1200">
              <a:solidFill>
                <a:schemeClr val="lt2"/>
              </a:solidFill>
            </a:endParaRPr>
          </a:p>
          <a:p>
            <a:pPr indent="0" lvl="0" marL="0" rtl="0">
              <a:spcBef>
                <a:spcPts val="0"/>
              </a:spcBef>
              <a:spcAft>
                <a:spcPts val="0"/>
              </a:spcAft>
              <a:buNone/>
            </a:pPr>
            <a:r>
              <a:rPr lang="en"/>
              <a:t>Pacing: Split Edits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Pacing: Split Edits</a:t>
            </a:r>
            <a:endParaRPr>
              <a:solidFill>
                <a:srgbClr val="FFFF00"/>
              </a:solidFill>
            </a:endParaRPr>
          </a:p>
        </p:txBody>
      </p:sp>
      <p:sp>
        <p:nvSpPr>
          <p:cNvPr id="776" name="Google Shape;776;p119"/>
          <p:cNvSpPr txBox="1"/>
          <p:nvPr>
            <p:ph idx="4294967295" type="body"/>
          </p:nvPr>
        </p:nvSpPr>
        <p:spPr>
          <a:xfrm>
            <a:off x="311700" y="1169500"/>
            <a:ext cx="8520600" cy="3290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FF4265"/>
                </a:solidFill>
              </a:rPr>
              <a:t>J Cut</a:t>
            </a:r>
            <a:r>
              <a:rPr lang="en" sz="2000"/>
              <a:t>: </a:t>
            </a:r>
            <a:r>
              <a:rPr b="1" lang="en" sz="2000">
                <a:solidFill>
                  <a:schemeClr val="dk1"/>
                </a:solidFill>
              </a:rPr>
              <a:t>Audio from a new scene </a:t>
            </a:r>
            <a:r>
              <a:rPr b="1" lang="en" sz="2000">
                <a:solidFill>
                  <a:schemeClr val="accent6"/>
                </a:solidFill>
              </a:rPr>
              <a:t>precedes</a:t>
            </a:r>
            <a:r>
              <a:rPr lang="en" sz="2000"/>
              <a:t> the new scene.</a:t>
            </a:r>
            <a:endParaRPr sz="2000"/>
          </a:p>
          <a:p>
            <a:pPr indent="0" lvl="0" marL="0" rtl="0">
              <a:lnSpc>
                <a:spcPct val="100000"/>
              </a:lnSpc>
              <a:spcBef>
                <a:spcPts val="0"/>
              </a:spcBef>
              <a:spcAft>
                <a:spcPts val="0"/>
              </a:spcAft>
              <a:buNone/>
            </a:pPr>
            <a:r>
              <a:t/>
            </a:r>
            <a:endParaRPr sz="2000"/>
          </a:p>
          <a:p>
            <a:pPr indent="0" lvl="0" marL="0" rtl="0">
              <a:lnSpc>
                <a:spcPct val="100000"/>
              </a:lnSpc>
              <a:spcBef>
                <a:spcPts val="0"/>
              </a:spcBef>
              <a:spcAft>
                <a:spcPts val="0"/>
              </a:spcAft>
              <a:buNone/>
            </a:pPr>
            <a:r>
              <a:rPr b="1" lang="en" sz="2000">
                <a:solidFill>
                  <a:srgbClr val="FF4265"/>
                </a:solidFill>
              </a:rPr>
              <a:t>L Cut</a:t>
            </a:r>
            <a:r>
              <a:rPr lang="en" sz="2000"/>
              <a:t>: </a:t>
            </a:r>
            <a:r>
              <a:rPr b="1" lang="en" sz="2000">
                <a:solidFill>
                  <a:schemeClr val="dk1"/>
                </a:solidFill>
              </a:rPr>
              <a:t>Audio from previous scene </a:t>
            </a:r>
            <a:r>
              <a:rPr b="1" lang="en" sz="2000">
                <a:solidFill>
                  <a:schemeClr val="accent6"/>
                </a:solidFill>
              </a:rPr>
              <a:t>carries over</a:t>
            </a:r>
            <a:r>
              <a:rPr lang="en" sz="2000"/>
              <a:t> into the new scene.</a:t>
            </a:r>
            <a:endParaRPr sz="2000"/>
          </a:p>
          <a:p>
            <a:pPr indent="0" lvl="0" marL="0" rtl="0">
              <a:lnSpc>
                <a:spcPct val="100000"/>
              </a:lnSpc>
              <a:spcBef>
                <a:spcPts val="0"/>
              </a:spcBef>
              <a:spcAft>
                <a:spcPts val="0"/>
              </a:spcAft>
              <a:buNone/>
            </a:pPr>
            <a:r>
              <a:t/>
            </a:r>
            <a:endParaRPr sz="2000"/>
          </a:p>
          <a:p>
            <a:pPr indent="0" lvl="0" marL="0" rtl="0">
              <a:lnSpc>
                <a:spcPct val="100000"/>
              </a:lnSpc>
              <a:spcBef>
                <a:spcPts val="0"/>
              </a:spcBef>
              <a:spcAft>
                <a:spcPts val="0"/>
              </a:spcAft>
              <a:buNone/>
            </a:pPr>
            <a:r>
              <a:rPr lang="en" sz="2000"/>
              <a:t>Both of these are extremely effective ways of using audio to </a:t>
            </a:r>
            <a:r>
              <a:rPr b="1" lang="en" sz="2000">
                <a:solidFill>
                  <a:schemeClr val="accent6"/>
                </a:solidFill>
              </a:rPr>
              <a:t>transition viewers into a new scene or moment while remaining connected to the previous event</a:t>
            </a:r>
            <a:r>
              <a:rPr lang="en" sz="2000"/>
              <a:t>.</a:t>
            </a:r>
            <a:endParaRPr sz="20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Pacing: Split Edits</a:t>
            </a:r>
            <a:endParaRPr>
              <a:solidFill>
                <a:srgbClr val="FFFF00"/>
              </a:solidFill>
            </a:endParaRPr>
          </a:p>
        </p:txBody>
      </p:sp>
      <p:pic>
        <p:nvPicPr>
          <p:cNvPr descr="This is a short clip from Ferris Bueller's Day Off explaining the use of a &quot;Split Edit.&quot;" id="782" name="Google Shape;782;p120" title="Split Edit Example - Ferris Bueller's Day Off">
            <a:hlinkClick r:id="rId3"/>
          </p:cNvPr>
          <p:cNvPicPr preferRelativeResize="0"/>
          <p:nvPr/>
        </p:nvPicPr>
        <p:blipFill>
          <a:blip r:embed="rId4">
            <a:alphaModFix/>
          </a:blip>
          <a:stretch>
            <a:fillRect/>
          </a:stretch>
        </p:blipFill>
        <p:spPr>
          <a:xfrm>
            <a:off x="2286000" y="1169500"/>
            <a:ext cx="4572000" cy="34290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on Pacing</a:t>
            </a:r>
            <a:endParaRPr>
              <a:solidFill>
                <a:srgbClr val="FFFF00"/>
              </a:solidFill>
            </a:endParaRPr>
          </a:p>
        </p:txBody>
      </p:sp>
      <p:sp>
        <p:nvSpPr>
          <p:cNvPr id="788" name="Google Shape;788;p121"/>
          <p:cNvSpPr txBox="1"/>
          <p:nvPr>
            <p:ph idx="1" type="body"/>
          </p:nvPr>
        </p:nvSpPr>
        <p:spPr>
          <a:xfrm>
            <a:off x="311700" y="1169500"/>
            <a:ext cx="8520600" cy="3290700"/>
          </a:xfrm>
          <a:prstGeom prst="rect">
            <a:avLst/>
          </a:prstGeom>
        </p:spPr>
        <p:txBody>
          <a:bodyPr anchorCtr="0" anchor="t" bIns="91425" lIns="91425" spcFirstLastPara="1" rIns="91425" wrap="square" tIns="91425">
            <a:noAutofit/>
          </a:bodyPr>
          <a:lstStyle/>
          <a:p>
            <a:pPr indent="-355600" lvl="0" marL="457200" rtl="0">
              <a:lnSpc>
                <a:spcPct val="100000"/>
              </a:lnSpc>
              <a:spcBef>
                <a:spcPts val="0"/>
              </a:spcBef>
              <a:spcAft>
                <a:spcPts val="0"/>
              </a:spcAft>
              <a:buSzPts val="2000"/>
              <a:buChar char="●"/>
            </a:pPr>
            <a:r>
              <a:rPr lang="en" sz="2000"/>
              <a:t>Leave a beat between thoughts or segments for the audience to digest the information they just heard. Avoid making your video one giant run-on sentence.</a:t>
            </a:r>
            <a:endParaRPr sz="2000"/>
          </a:p>
          <a:p>
            <a:pPr indent="-355600" lvl="0" marL="457200" rtl="0">
              <a:lnSpc>
                <a:spcPct val="100000"/>
              </a:lnSpc>
              <a:spcBef>
                <a:spcPts val="1000"/>
              </a:spcBef>
              <a:spcAft>
                <a:spcPts val="0"/>
              </a:spcAft>
              <a:buSzPts val="2000"/>
              <a:buChar char="●"/>
            </a:pPr>
            <a:r>
              <a:rPr lang="en" sz="2000"/>
              <a:t>Wait for subject to complete action before cutting to a new shot. Wait until a pause or end in what a subject is saying before cutting from the current shot to a new one.</a:t>
            </a:r>
            <a:endParaRPr sz="2000"/>
          </a:p>
          <a:p>
            <a:pPr indent="0" lvl="0" marL="0" rtl="0">
              <a:lnSpc>
                <a:spcPct val="100000"/>
              </a:lnSpc>
              <a:spcBef>
                <a:spcPts val="1000"/>
              </a:spcBef>
              <a:spcAft>
                <a:spcPts val="0"/>
              </a:spcAft>
              <a:buNone/>
            </a:pPr>
            <a:r>
              <a:t/>
            </a:r>
            <a:endParaRPr sz="2000"/>
          </a:p>
          <a:p>
            <a:pPr indent="0" lvl="0" marL="0" rtl="0">
              <a:lnSpc>
                <a:spcPct val="100000"/>
              </a:lnSpc>
              <a:spcBef>
                <a:spcPts val="0"/>
              </a:spcBef>
              <a:spcAft>
                <a:spcPts val="0"/>
              </a:spcAft>
              <a:buNone/>
            </a:pPr>
            <a:r>
              <a:rPr b="1" lang="en" sz="2000">
                <a:solidFill>
                  <a:srgbClr val="FF4265"/>
                </a:solidFill>
              </a:rPr>
              <a:t>Have someone watch your cut and comment on where they think things are moving too fast, slow, etc.</a:t>
            </a:r>
            <a:endParaRPr b="1" sz="2000">
              <a:solidFill>
                <a:srgbClr val="FF4265"/>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Exporting your video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Post-Production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pic>
        <p:nvPicPr>
          <p:cNvPr id="798" name="Google Shape;798;p123"/>
          <p:cNvPicPr preferRelativeResize="0"/>
          <p:nvPr/>
        </p:nvPicPr>
        <p:blipFill>
          <a:blip r:embed="rId3">
            <a:alphaModFix/>
          </a:blip>
          <a:stretch>
            <a:fillRect/>
          </a:stretch>
        </p:blipFill>
        <p:spPr>
          <a:xfrm>
            <a:off x="797950" y="1910899"/>
            <a:ext cx="6836304" cy="2599726"/>
          </a:xfrm>
          <a:prstGeom prst="rect">
            <a:avLst/>
          </a:prstGeom>
          <a:noFill/>
          <a:ln>
            <a:noFill/>
          </a:ln>
        </p:spPr>
      </p:pic>
      <p:sp>
        <p:nvSpPr>
          <p:cNvPr id="799" name="Google Shape;799;p123"/>
          <p:cNvSpPr txBox="1"/>
          <p:nvPr/>
        </p:nvSpPr>
        <p:spPr>
          <a:xfrm>
            <a:off x="1013500" y="1675500"/>
            <a:ext cx="11187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mark in</a:t>
            </a:r>
            <a:endParaRPr b="1" sz="2000">
              <a:solidFill>
                <a:srgbClr val="FFFFFF"/>
              </a:solidFill>
              <a:latin typeface="Carme"/>
              <a:ea typeface="Carme"/>
              <a:cs typeface="Carme"/>
              <a:sym typeface="Carme"/>
            </a:endParaRPr>
          </a:p>
        </p:txBody>
      </p:sp>
      <p:sp>
        <p:nvSpPr>
          <p:cNvPr id="800" name="Google Shape;800;p123"/>
          <p:cNvSpPr txBox="1"/>
          <p:nvPr/>
        </p:nvSpPr>
        <p:spPr>
          <a:xfrm>
            <a:off x="661800" y="389275"/>
            <a:ext cx="23568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Exporting Video</a:t>
            </a:r>
            <a:endParaRPr b="1" sz="2000">
              <a:solidFill>
                <a:srgbClr val="FFFFFF"/>
              </a:solidFill>
              <a:latin typeface="Carme"/>
              <a:ea typeface="Carme"/>
              <a:cs typeface="Carme"/>
              <a:sym typeface="Carme"/>
            </a:endParaRPr>
          </a:p>
        </p:txBody>
      </p:sp>
      <p:sp>
        <p:nvSpPr>
          <p:cNvPr id="801" name="Google Shape;801;p123"/>
          <p:cNvSpPr txBox="1"/>
          <p:nvPr/>
        </p:nvSpPr>
        <p:spPr>
          <a:xfrm>
            <a:off x="6232475" y="1575125"/>
            <a:ext cx="13398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mark out</a:t>
            </a:r>
            <a:endParaRPr b="1" sz="2000">
              <a:solidFill>
                <a:srgbClr val="FFFFFF"/>
              </a:solidFill>
              <a:latin typeface="Carme"/>
              <a:ea typeface="Carme"/>
              <a:cs typeface="Carme"/>
              <a:sym typeface="Carme"/>
            </a:endParaRPr>
          </a:p>
        </p:txBody>
      </p:sp>
      <p:cxnSp>
        <p:nvCxnSpPr>
          <p:cNvPr id="802" name="Google Shape;802;p123"/>
          <p:cNvCxnSpPr/>
          <p:nvPr/>
        </p:nvCxnSpPr>
        <p:spPr>
          <a:xfrm>
            <a:off x="1978275" y="2264025"/>
            <a:ext cx="824400" cy="165000"/>
          </a:xfrm>
          <a:prstGeom prst="straightConnector1">
            <a:avLst/>
          </a:prstGeom>
          <a:noFill/>
          <a:ln cap="flat" cmpd="sng" w="28575">
            <a:solidFill>
              <a:srgbClr val="FF00FF"/>
            </a:solidFill>
            <a:prstDash val="solid"/>
            <a:round/>
            <a:headEnd len="med" w="med" type="none"/>
            <a:tailEnd len="med" w="med" type="triangle"/>
          </a:ln>
        </p:spPr>
      </p:cxnSp>
      <p:cxnSp>
        <p:nvCxnSpPr>
          <p:cNvPr id="803" name="Google Shape;803;p123"/>
          <p:cNvCxnSpPr/>
          <p:nvPr/>
        </p:nvCxnSpPr>
        <p:spPr>
          <a:xfrm flipH="1">
            <a:off x="6176550" y="2218600"/>
            <a:ext cx="550500" cy="1443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24"/>
          <p:cNvSpPr txBox="1"/>
          <p:nvPr/>
        </p:nvSpPr>
        <p:spPr>
          <a:xfrm>
            <a:off x="661800" y="389275"/>
            <a:ext cx="23568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Exporting Video</a:t>
            </a:r>
            <a:endParaRPr b="1" sz="2000">
              <a:solidFill>
                <a:srgbClr val="FFFFFF"/>
              </a:solidFill>
              <a:latin typeface="Carme"/>
              <a:ea typeface="Carme"/>
              <a:cs typeface="Carme"/>
              <a:sym typeface="Carme"/>
            </a:endParaRPr>
          </a:p>
        </p:txBody>
      </p:sp>
      <p:pic>
        <p:nvPicPr>
          <p:cNvPr id="809" name="Google Shape;809;p124"/>
          <p:cNvPicPr preferRelativeResize="0"/>
          <p:nvPr/>
        </p:nvPicPr>
        <p:blipFill>
          <a:blip r:embed="rId3">
            <a:alphaModFix/>
          </a:blip>
          <a:stretch>
            <a:fillRect/>
          </a:stretch>
        </p:blipFill>
        <p:spPr>
          <a:xfrm>
            <a:off x="1576475" y="1061400"/>
            <a:ext cx="5991053" cy="3744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25"/>
          <p:cNvSpPr txBox="1"/>
          <p:nvPr/>
        </p:nvSpPr>
        <p:spPr>
          <a:xfrm>
            <a:off x="661800" y="389275"/>
            <a:ext cx="23568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Exporting Video</a:t>
            </a:r>
            <a:endParaRPr b="1" sz="2000">
              <a:solidFill>
                <a:srgbClr val="FFFFFF"/>
              </a:solidFill>
              <a:latin typeface="Carme"/>
              <a:ea typeface="Carme"/>
              <a:cs typeface="Carme"/>
              <a:sym typeface="Carme"/>
            </a:endParaRPr>
          </a:p>
        </p:txBody>
      </p:sp>
      <p:pic>
        <p:nvPicPr>
          <p:cNvPr id="815" name="Google Shape;815;p125"/>
          <p:cNvPicPr preferRelativeResize="0"/>
          <p:nvPr/>
        </p:nvPicPr>
        <p:blipFill>
          <a:blip r:embed="rId3">
            <a:alphaModFix/>
          </a:blip>
          <a:stretch>
            <a:fillRect/>
          </a:stretch>
        </p:blipFill>
        <p:spPr>
          <a:xfrm>
            <a:off x="1576475" y="1072369"/>
            <a:ext cx="5991053" cy="3744408"/>
          </a:xfrm>
          <a:prstGeom prst="rect">
            <a:avLst/>
          </a:prstGeom>
          <a:noFill/>
          <a:ln>
            <a:noFill/>
          </a:ln>
        </p:spPr>
      </p:pic>
      <p:sp>
        <p:nvSpPr>
          <p:cNvPr id="816" name="Google Shape;816;p125"/>
          <p:cNvSpPr txBox="1"/>
          <p:nvPr/>
        </p:nvSpPr>
        <p:spPr>
          <a:xfrm>
            <a:off x="6507025" y="1951275"/>
            <a:ext cx="1060500" cy="424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00FF"/>
                </a:solidFill>
                <a:latin typeface="Carme"/>
                <a:ea typeface="Carme"/>
                <a:cs typeface="Carme"/>
                <a:sym typeface="Carme"/>
              </a:rPr>
              <a:t>Codec!</a:t>
            </a:r>
            <a:endParaRPr sz="1800">
              <a:solidFill>
                <a:srgbClr val="FF00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26"/>
          <p:cNvSpPr txBox="1"/>
          <p:nvPr/>
        </p:nvSpPr>
        <p:spPr>
          <a:xfrm>
            <a:off x="661800" y="389275"/>
            <a:ext cx="23568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Exporting Video</a:t>
            </a:r>
            <a:endParaRPr b="1" sz="2000">
              <a:solidFill>
                <a:srgbClr val="FFFFFF"/>
              </a:solidFill>
              <a:latin typeface="Carme"/>
              <a:ea typeface="Carme"/>
              <a:cs typeface="Carme"/>
              <a:sym typeface="Carme"/>
            </a:endParaRPr>
          </a:p>
        </p:txBody>
      </p:sp>
      <p:pic>
        <p:nvPicPr>
          <p:cNvPr id="822" name="Google Shape;822;p126"/>
          <p:cNvPicPr preferRelativeResize="0"/>
          <p:nvPr/>
        </p:nvPicPr>
        <p:blipFill>
          <a:blip r:embed="rId3">
            <a:alphaModFix/>
          </a:blip>
          <a:stretch>
            <a:fillRect/>
          </a:stretch>
        </p:blipFill>
        <p:spPr>
          <a:xfrm>
            <a:off x="1576475" y="1072369"/>
            <a:ext cx="5991053" cy="374440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Codecs</a:t>
            </a:r>
            <a:endParaRPr>
              <a:solidFill>
                <a:srgbClr val="FFFF00"/>
              </a:solidFill>
            </a:endParaRPr>
          </a:p>
        </p:txBody>
      </p:sp>
      <p:sp>
        <p:nvSpPr>
          <p:cNvPr id="828" name="Google Shape;828;p127"/>
          <p:cNvSpPr txBox="1"/>
          <p:nvPr>
            <p:ph idx="1" type="body"/>
          </p:nvPr>
        </p:nvSpPr>
        <p:spPr>
          <a:xfrm>
            <a:off x="311700" y="1169500"/>
            <a:ext cx="8520600" cy="3290700"/>
          </a:xfrm>
          <a:prstGeom prst="rect">
            <a:avLst/>
          </a:prstGeom>
        </p:spPr>
        <p:txBody>
          <a:bodyPr anchorCtr="0" anchor="t" bIns="91425" lIns="91425" spcFirstLastPara="1" rIns="91425" wrap="square" tIns="91425">
            <a:noAutofit/>
          </a:bodyPr>
          <a:lstStyle/>
          <a:p>
            <a:pPr indent="-355600" lvl="0" marL="457200" rtl="0">
              <a:lnSpc>
                <a:spcPct val="100000"/>
              </a:lnSpc>
              <a:spcBef>
                <a:spcPts val="0"/>
              </a:spcBef>
              <a:spcAft>
                <a:spcPts val="0"/>
              </a:spcAft>
              <a:buSzPts val="2000"/>
              <a:buChar char="●"/>
            </a:pPr>
            <a:r>
              <a:rPr lang="en" sz="2000"/>
              <a:t>Short for “</a:t>
            </a:r>
            <a:r>
              <a:rPr b="1" lang="en" sz="2000">
                <a:solidFill>
                  <a:schemeClr val="dk1"/>
                </a:solidFill>
              </a:rPr>
              <a:t>coder-</a:t>
            </a:r>
            <a:r>
              <a:rPr b="1" lang="en" sz="2000">
                <a:solidFill>
                  <a:srgbClr val="00FFFF"/>
                </a:solidFill>
              </a:rPr>
              <a:t>decoder</a:t>
            </a:r>
            <a:r>
              <a:rPr lang="en" sz="2000"/>
              <a:t>”: </a:t>
            </a:r>
            <a:r>
              <a:rPr lang="en" sz="2000">
                <a:solidFill>
                  <a:schemeClr val="accent6"/>
                </a:solidFill>
              </a:rPr>
              <a:t>encodes</a:t>
            </a:r>
            <a:r>
              <a:rPr lang="en" sz="2000"/>
              <a:t> and </a:t>
            </a:r>
            <a:r>
              <a:rPr lang="en" sz="2000">
                <a:solidFill>
                  <a:schemeClr val="accent6"/>
                </a:solidFill>
              </a:rPr>
              <a:t>decodes</a:t>
            </a:r>
            <a:r>
              <a:rPr lang="en" sz="2000"/>
              <a:t> video signals for playback or transmission.</a:t>
            </a:r>
            <a:endParaRPr sz="2000"/>
          </a:p>
          <a:p>
            <a:pPr indent="-355600" lvl="0" marL="457200" rtl="0">
              <a:lnSpc>
                <a:spcPct val="100000"/>
              </a:lnSpc>
              <a:spcBef>
                <a:spcPts val="1000"/>
              </a:spcBef>
              <a:spcAft>
                <a:spcPts val="0"/>
              </a:spcAft>
              <a:buSzPts val="2000"/>
              <a:buChar char="●"/>
            </a:pPr>
            <a:r>
              <a:rPr lang="en" sz="2000"/>
              <a:t>Codecs basically are the </a:t>
            </a:r>
            <a:r>
              <a:rPr b="1" lang="en" sz="2000">
                <a:solidFill>
                  <a:schemeClr val="accent6"/>
                </a:solidFill>
              </a:rPr>
              <a:t>file formats</a:t>
            </a:r>
            <a:r>
              <a:rPr lang="en" sz="2000"/>
              <a:t> that you </a:t>
            </a:r>
            <a:r>
              <a:rPr b="1" lang="en" sz="2000">
                <a:solidFill>
                  <a:schemeClr val="accent6"/>
                </a:solidFill>
              </a:rPr>
              <a:t>compress</a:t>
            </a:r>
            <a:r>
              <a:rPr lang="en" sz="2000"/>
              <a:t> video into for different purposes.</a:t>
            </a:r>
            <a:endParaRPr sz="2000"/>
          </a:p>
          <a:p>
            <a:pPr indent="-355600" lvl="0" marL="457200" rtl="0">
              <a:lnSpc>
                <a:spcPct val="100000"/>
              </a:lnSpc>
              <a:spcBef>
                <a:spcPts val="1000"/>
              </a:spcBef>
              <a:spcAft>
                <a:spcPts val="0"/>
              </a:spcAft>
              <a:buSzPts val="2000"/>
              <a:buChar char="●"/>
            </a:pPr>
            <a:r>
              <a:rPr lang="en" sz="2000"/>
              <a:t>For editing, compression should be </a:t>
            </a:r>
            <a:r>
              <a:rPr b="1" lang="en" sz="2000">
                <a:solidFill>
                  <a:schemeClr val="accent6"/>
                </a:solidFill>
              </a:rPr>
              <a:t>as low as possible</a:t>
            </a:r>
            <a:r>
              <a:rPr lang="en" sz="2000"/>
              <a:t> (usually this means a bigger file); </a:t>
            </a:r>
            <a:r>
              <a:rPr b="1" lang="en" sz="2000">
                <a:solidFill>
                  <a:srgbClr val="FF4265"/>
                </a:solidFill>
              </a:rPr>
              <a:t>for posting online, file sizes should be smaller</a:t>
            </a:r>
            <a:r>
              <a:rPr lang="en" sz="2000"/>
              <a:t>.</a:t>
            </a:r>
            <a:endParaRPr sz="2000"/>
          </a:p>
          <a:p>
            <a:pPr indent="-355600" lvl="0" marL="457200" rtl="0">
              <a:lnSpc>
                <a:spcPct val="100000"/>
              </a:lnSpc>
              <a:spcBef>
                <a:spcPts val="1000"/>
              </a:spcBef>
              <a:spcAft>
                <a:spcPts val="1000"/>
              </a:spcAft>
              <a:buSzPts val="2000"/>
              <a:buChar char="●"/>
            </a:pPr>
            <a:r>
              <a:rPr lang="en" sz="2000"/>
              <a:t>To use HTML5 video, your </a:t>
            </a:r>
            <a:r>
              <a:rPr lang="en" sz="2000">
                <a:solidFill>
                  <a:schemeClr val="dk1"/>
                </a:solidFill>
              </a:rPr>
              <a:t>video codec </a:t>
            </a:r>
            <a:r>
              <a:rPr lang="en" sz="2000"/>
              <a:t>should be set to </a:t>
            </a:r>
            <a:r>
              <a:rPr b="1" lang="en" sz="2000">
                <a:solidFill>
                  <a:schemeClr val="accent6"/>
                </a:solidFill>
              </a:rPr>
              <a:t>H.264 (MP4)</a:t>
            </a:r>
            <a:r>
              <a:rPr lang="en" sz="2000"/>
              <a:t>, with </a:t>
            </a:r>
            <a:r>
              <a:rPr lang="en" sz="2000">
                <a:solidFill>
                  <a:schemeClr val="dk1"/>
                </a:solidFill>
              </a:rPr>
              <a:t>audio</a:t>
            </a:r>
            <a:r>
              <a:rPr lang="en" sz="2000"/>
              <a:t> as </a:t>
            </a:r>
            <a:r>
              <a:rPr b="1" lang="en" sz="2000">
                <a:solidFill>
                  <a:schemeClr val="accent6"/>
                </a:solidFill>
              </a:rPr>
              <a:t>AAC</a:t>
            </a:r>
            <a:r>
              <a:rPr lang="en" sz="2000"/>
              <a:t>.</a:t>
            </a:r>
            <a:endParaRPr sz="20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Video Transcoder: HandBrake</a:t>
            </a:r>
            <a:endParaRPr/>
          </a:p>
        </p:txBody>
      </p:sp>
      <p:sp>
        <p:nvSpPr>
          <p:cNvPr id="834" name="Google Shape;834;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 convert any video format(.mov, .avi) to</a:t>
            </a:r>
            <a:r>
              <a:rPr lang="en">
                <a:solidFill>
                  <a:schemeClr val="accent6"/>
                </a:solidFill>
              </a:rPr>
              <a:t> </a:t>
            </a:r>
            <a:r>
              <a:rPr b="1" lang="en">
                <a:solidFill>
                  <a:srgbClr val="FF4265"/>
                </a:solidFill>
              </a:rPr>
              <a:t>H.264(MP4) video format</a:t>
            </a:r>
            <a:endParaRPr/>
          </a:p>
        </p:txBody>
      </p:sp>
      <p:pic>
        <p:nvPicPr>
          <p:cNvPr id="835" name="Google Shape;835;p128">
            <a:hlinkClick r:id="rId3"/>
          </p:cNvPr>
          <p:cNvPicPr preferRelativeResize="0"/>
          <p:nvPr/>
        </p:nvPicPr>
        <p:blipFill>
          <a:blip r:embed="rId4">
            <a:alphaModFix/>
          </a:blip>
          <a:stretch>
            <a:fillRect/>
          </a:stretch>
        </p:blipFill>
        <p:spPr>
          <a:xfrm>
            <a:off x="408875" y="1673498"/>
            <a:ext cx="5516553" cy="300382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More on codecs</a:t>
            </a:r>
            <a:endParaRPr sz="3000"/>
          </a:p>
          <a:p>
            <a:pPr indent="0" lvl="0" marL="0" rtl="0">
              <a:spcBef>
                <a:spcPts val="0"/>
              </a:spcBef>
              <a:spcAft>
                <a:spcPts val="0"/>
              </a:spcAft>
              <a:buNone/>
            </a:pPr>
            <a:r>
              <a:rPr lang="en" sz="3000" u="sng">
                <a:solidFill>
                  <a:schemeClr val="hlink"/>
                </a:solidFill>
                <a:hlinkClick r:id="rId3"/>
              </a:rPr>
              <a:t>http://diveinto.html5doctor.com/video.html</a:t>
            </a:r>
            <a:endParaRPr sz="30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Sync sound + video</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pic>
        <p:nvPicPr>
          <p:cNvPr id="850" name="Google Shape;850;p131"/>
          <p:cNvPicPr preferRelativeResize="0"/>
          <p:nvPr/>
        </p:nvPicPr>
        <p:blipFill>
          <a:blip r:embed="rId3">
            <a:alphaModFix/>
          </a:blip>
          <a:stretch>
            <a:fillRect/>
          </a:stretch>
        </p:blipFill>
        <p:spPr>
          <a:xfrm>
            <a:off x="0" y="50315"/>
            <a:ext cx="9144000" cy="504287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Google Shape;855;p132"/>
          <p:cNvPicPr preferRelativeResize="0"/>
          <p:nvPr/>
        </p:nvPicPr>
        <p:blipFill>
          <a:blip r:embed="rId3">
            <a:alphaModFix/>
          </a:blip>
          <a:stretch>
            <a:fillRect/>
          </a:stretch>
        </p:blipFill>
        <p:spPr>
          <a:xfrm>
            <a:off x="0" y="-10"/>
            <a:ext cx="9144000" cy="50428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Video Editing:</a:t>
            </a:r>
            <a:br>
              <a:rPr lang="en" sz="2400"/>
            </a:br>
            <a:r>
              <a:rPr lang="en" sz="2400">
                <a:solidFill>
                  <a:schemeClr val="lt2"/>
                </a:solidFill>
              </a:rPr>
              <a:t>The process of manipulating video images.</a:t>
            </a:r>
            <a:endParaRPr sz="2400">
              <a:solidFill>
                <a:schemeClr val="lt2"/>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pic>
        <p:nvPicPr>
          <p:cNvPr id="860" name="Google Shape;860;p133"/>
          <p:cNvPicPr preferRelativeResize="0"/>
          <p:nvPr/>
        </p:nvPicPr>
        <p:blipFill>
          <a:blip r:embed="rId3">
            <a:alphaModFix/>
          </a:blip>
          <a:stretch>
            <a:fillRect/>
          </a:stretch>
        </p:blipFill>
        <p:spPr>
          <a:xfrm>
            <a:off x="0" y="-10"/>
            <a:ext cx="9144000" cy="5042870"/>
          </a:xfrm>
          <a:prstGeom prst="rect">
            <a:avLst/>
          </a:prstGeom>
          <a:noFill/>
          <a:ln>
            <a:noFill/>
          </a:ln>
        </p:spPr>
      </p:pic>
      <p:cxnSp>
        <p:nvCxnSpPr>
          <p:cNvPr id="861" name="Google Shape;861;p133"/>
          <p:cNvCxnSpPr/>
          <p:nvPr/>
        </p:nvCxnSpPr>
        <p:spPr>
          <a:xfrm rot="10800000">
            <a:off x="4812300" y="662375"/>
            <a:ext cx="331200" cy="5706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pic>
        <p:nvPicPr>
          <p:cNvPr id="866" name="Google Shape;866;p134"/>
          <p:cNvPicPr preferRelativeResize="0"/>
          <p:nvPr/>
        </p:nvPicPr>
        <p:blipFill>
          <a:blip r:embed="rId3">
            <a:alphaModFix/>
          </a:blip>
          <a:stretch>
            <a:fillRect/>
          </a:stretch>
        </p:blipFill>
        <p:spPr>
          <a:xfrm>
            <a:off x="0" y="-10"/>
            <a:ext cx="9144000" cy="504287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pic>
        <p:nvPicPr>
          <p:cNvPr id="871" name="Google Shape;871;p135"/>
          <p:cNvPicPr preferRelativeResize="0"/>
          <p:nvPr/>
        </p:nvPicPr>
        <p:blipFill>
          <a:blip r:embed="rId3">
            <a:alphaModFix/>
          </a:blip>
          <a:stretch>
            <a:fillRect/>
          </a:stretch>
        </p:blipFill>
        <p:spPr>
          <a:xfrm>
            <a:off x="0" y="-10"/>
            <a:ext cx="9144000" cy="5042870"/>
          </a:xfrm>
          <a:prstGeom prst="rect">
            <a:avLst/>
          </a:prstGeom>
          <a:noFill/>
          <a:ln>
            <a:noFill/>
          </a:ln>
        </p:spPr>
      </p:pic>
      <p:cxnSp>
        <p:nvCxnSpPr>
          <p:cNvPr id="872" name="Google Shape;872;p135"/>
          <p:cNvCxnSpPr/>
          <p:nvPr/>
        </p:nvCxnSpPr>
        <p:spPr>
          <a:xfrm rot="10800000">
            <a:off x="5833625" y="662375"/>
            <a:ext cx="331200" cy="5706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pic>
        <p:nvPicPr>
          <p:cNvPr id="877" name="Google Shape;877;p136"/>
          <p:cNvPicPr preferRelativeResize="0"/>
          <p:nvPr/>
        </p:nvPicPr>
        <p:blipFill>
          <a:blip r:embed="rId3">
            <a:alphaModFix/>
          </a:blip>
          <a:stretch>
            <a:fillRect/>
          </a:stretch>
        </p:blipFill>
        <p:spPr>
          <a:xfrm>
            <a:off x="0" y="-10"/>
            <a:ext cx="9144000" cy="504287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pic>
        <p:nvPicPr>
          <p:cNvPr id="882" name="Google Shape;882;p137"/>
          <p:cNvPicPr preferRelativeResize="0"/>
          <p:nvPr/>
        </p:nvPicPr>
        <p:blipFill>
          <a:blip r:embed="rId3">
            <a:alphaModFix/>
          </a:blip>
          <a:stretch>
            <a:fillRect/>
          </a:stretch>
        </p:blipFill>
        <p:spPr>
          <a:xfrm>
            <a:off x="0" y="-10"/>
            <a:ext cx="9144000" cy="5042870"/>
          </a:xfrm>
          <a:prstGeom prst="rect">
            <a:avLst/>
          </a:prstGeom>
          <a:noFill/>
          <a:ln>
            <a:noFill/>
          </a:ln>
        </p:spPr>
      </p:pic>
      <p:cxnSp>
        <p:nvCxnSpPr>
          <p:cNvPr id="883" name="Google Shape;883;p137"/>
          <p:cNvCxnSpPr/>
          <p:nvPr/>
        </p:nvCxnSpPr>
        <p:spPr>
          <a:xfrm flipH="1">
            <a:off x="4628125" y="745300"/>
            <a:ext cx="736200" cy="276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pic>
        <p:nvPicPr>
          <p:cNvPr id="888" name="Google Shape;888;p138"/>
          <p:cNvPicPr preferRelativeResize="0"/>
          <p:nvPr/>
        </p:nvPicPr>
        <p:blipFill>
          <a:blip r:embed="rId3">
            <a:alphaModFix/>
          </a:blip>
          <a:stretch>
            <a:fillRect/>
          </a:stretch>
        </p:blipFill>
        <p:spPr>
          <a:xfrm>
            <a:off x="0" y="-10"/>
            <a:ext cx="9144000" cy="5042870"/>
          </a:xfrm>
          <a:prstGeom prst="rect">
            <a:avLst/>
          </a:prstGeom>
          <a:noFill/>
          <a:ln>
            <a:noFill/>
          </a:ln>
        </p:spPr>
      </p:pic>
      <p:pic>
        <p:nvPicPr>
          <p:cNvPr id="889" name="Google Shape;889;p138"/>
          <p:cNvPicPr preferRelativeResize="0"/>
          <p:nvPr/>
        </p:nvPicPr>
        <p:blipFill>
          <a:blip r:embed="rId4">
            <a:alphaModFix/>
          </a:blip>
          <a:stretch>
            <a:fillRect/>
          </a:stretch>
        </p:blipFill>
        <p:spPr>
          <a:xfrm>
            <a:off x="772900" y="475775"/>
            <a:ext cx="7518525" cy="462632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pic>
        <p:nvPicPr>
          <p:cNvPr id="894" name="Google Shape;894;p139"/>
          <p:cNvPicPr preferRelativeResize="0"/>
          <p:nvPr/>
        </p:nvPicPr>
        <p:blipFill>
          <a:blip r:embed="rId3">
            <a:alphaModFix/>
          </a:blip>
          <a:stretch>
            <a:fillRect/>
          </a:stretch>
        </p:blipFill>
        <p:spPr>
          <a:xfrm>
            <a:off x="0" y="-10"/>
            <a:ext cx="9144000" cy="5042870"/>
          </a:xfrm>
          <a:prstGeom prst="rect">
            <a:avLst/>
          </a:prstGeom>
          <a:noFill/>
          <a:ln>
            <a:noFill/>
          </a:ln>
        </p:spPr>
      </p:pic>
      <p:pic>
        <p:nvPicPr>
          <p:cNvPr id="895" name="Google Shape;895;p139"/>
          <p:cNvPicPr preferRelativeResize="0"/>
          <p:nvPr/>
        </p:nvPicPr>
        <p:blipFill>
          <a:blip r:embed="rId4">
            <a:alphaModFix/>
          </a:blip>
          <a:stretch>
            <a:fillRect/>
          </a:stretch>
        </p:blipFill>
        <p:spPr>
          <a:xfrm>
            <a:off x="579675" y="407925"/>
            <a:ext cx="7823199" cy="4813800"/>
          </a:xfrm>
          <a:prstGeom prst="rect">
            <a:avLst/>
          </a:prstGeom>
          <a:noFill/>
          <a:ln>
            <a:noFill/>
          </a:ln>
        </p:spPr>
      </p:pic>
      <p:cxnSp>
        <p:nvCxnSpPr>
          <p:cNvPr id="896" name="Google Shape;896;p139"/>
          <p:cNvCxnSpPr/>
          <p:nvPr/>
        </p:nvCxnSpPr>
        <p:spPr>
          <a:xfrm>
            <a:off x="2797150" y="956950"/>
            <a:ext cx="524400" cy="0"/>
          </a:xfrm>
          <a:prstGeom prst="straightConnector1">
            <a:avLst/>
          </a:prstGeom>
          <a:noFill/>
          <a:ln cap="flat" cmpd="sng" w="28575">
            <a:solidFill>
              <a:srgbClr val="FF00FF"/>
            </a:solidFill>
            <a:prstDash val="solid"/>
            <a:round/>
            <a:headEnd len="med" w="med" type="none"/>
            <a:tailEnd len="med" w="med" type="triangle"/>
          </a:ln>
        </p:spPr>
      </p:cxnSp>
      <p:cxnSp>
        <p:nvCxnSpPr>
          <p:cNvPr id="897" name="Google Shape;897;p139"/>
          <p:cNvCxnSpPr/>
          <p:nvPr/>
        </p:nvCxnSpPr>
        <p:spPr>
          <a:xfrm flipH="1" rot="10800000">
            <a:off x="4931875" y="2466075"/>
            <a:ext cx="566400" cy="3219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pic>
        <p:nvPicPr>
          <p:cNvPr id="902" name="Google Shape;902;p140"/>
          <p:cNvPicPr preferRelativeResize="0"/>
          <p:nvPr/>
        </p:nvPicPr>
        <p:blipFill>
          <a:blip r:embed="rId3">
            <a:alphaModFix/>
          </a:blip>
          <a:stretch>
            <a:fillRect/>
          </a:stretch>
        </p:blipFill>
        <p:spPr>
          <a:xfrm>
            <a:off x="0" y="50315"/>
            <a:ext cx="9144000" cy="5042870"/>
          </a:xfrm>
          <a:prstGeom prst="rect">
            <a:avLst/>
          </a:prstGeom>
          <a:noFill/>
          <a:ln>
            <a:noFill/>
          </a:ln>
        </p:spPr>
      </p:pic>
      <p:cxnSp>
        <p:nvCxnSpPr>
          <p:cNvPr id="903" name="Google Shape;903;p140"/>
          <p:cNvCxnSpPr/>
          <p:nvPr/>
        </p:nvCxnSpPr>
        <p:spPr>
          <a:xfrm>
            <a:off x="2889175" y="809725"/>
            <a:ext cx="524400" cy="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pic>
        <p:nvPicPr>
          <p:cNvPr id="908" name="Google Shape;908;p141"/>
          <p:cNvPicPr preferRelativeResize="0"/>
          <p:nvPr/>
        </p:nvPicPr>
        <p:blipFill>
          <a:blip r:embed="rId3">
            <a:alphaModFix/>
          </a:blip>
          <a:stretch>
            <a:fillRect/>
          </a:stretch>
        </p:blipFill>
        <p:spPr>
          <a:xfrm>
            <a:off x="0" y="50315"/>
            <a:ext cx="9144000" cy="5042870"/>
          </a:xfrm>
          <a:prstGeom prst="rect">
            <a:avLst/>
          </a:prstGeom>
          <a:noFill/>
          <a:ln>
            <a:noFill/>
          </a:ln>
        </p:spPr>
      </p:pic>
      <p:cxnSp>
        <p:nvCxnSpPr>
          <p:cNvPr id="909" name="Google Shape;909;p141"/>
          <p:cNvCxnSpPr/>
          <p:nvPr/>
        </p:nvCxnSpPr>
        <p:spPr>
          <a:xfrm>
            <a:off x="2806375" y="1371025"/>
            <a:ext cx="524400" cy="0"/>
          </a:xfrm>
          <a:prstGeom prst="straightConnector1">
            <a:avLst/>
          </a:prstGeom>
          <a:noFill/>
          <a:ln cap="flat" cmpd="sng" w="28575">
            <a:solidFill>
              <a:srgbClr val="FF00FF"/>
            </a:solidFill>
            <a:prstDash val="solid"/>
            <a:round/>
            <a:headEnd len="med" w="med" type="none"/>
            <a:tailEnd len="med" w="med" type="triangle"/>
          </a:ln>
        </p:spPr>
      </p:cxnSp>
      <p:pic>
        <p:nvPicPr>
          <p:cNvPr id="910" name="Google Shape;910;p141"/>
          <p:cNvPicPr preferRelativeResize="0"/>
          <p:nvPr/>
        </p:nvPicPr>
        <p:blipFill>
          <a:blip r:embed="rId4">
            <a:alphaModFix/>
          </a:blip>
          <a:stretch>
            <a:fillRect/>
          </a:stretch>
        </p:blipFill>
        <p:spPr>
          <a:xfrm>
            <a:off x="3885350" y="1213275"/>
            <a:ext cx="1638000" cy="6245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pic>
        <p:nvPicPr>
          <p:cNvPr id="915" name="Google Shape;915;p142"/>
          <p:cNvPicPr preferRelativeResize="0"/>
          <p:nvPr/>
        </p:nvPicPr>
        <p:blipFill>
          <a:blip r:embed="rId3">
            <a:alphaModFix/>
          </a:blip>
          <a:stretch>
            <a:fillRect/>
          </a:stretch>
        </p:blipFill>
        <p:spPr>
          <a:xfrm>
            <a:off x="0" y="50315"/>
            <a:ext cx="9144000" cy="5042870"/>
          </a:xfrm>
          <a:prstGeom prst="rect">
            <a:avLst/>
          </a:prstGeom>
          <a:noFill/>
          <a:ln>
            <a:noFill/>
          </a:ln>
        </p:spPr>
      </p:pic>
      <p:cxnSp>
        <p:nvCxnSpPr>
          <p:cNvPr id="916" name="Google Shape;916;p142"/>
          <p:cNvCxnSpPr/>
          <p:nvPr/>
        </p:nvCxnSpPr>
        <p:spPr>
          <a:xfrm>
            <a:off x="3340050" y="1996725"/>
            <a:ext cx="524400" cy="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6"/>
          <p:cNvPicPr preferRelativeResize="0"/>
          <p:nvPr/>
        </p:nvPicPr>
        <p:blipFill>
          <a:blip r:embed="rId3">
            <a:alphaModFix/>
          </a:blip>
          <a:stretch>
            <a:fillRect/>
          </a:stretch>
        </p:blipFill>
        <p:spPr>
          <a:xfrm>
            <a:off x="1715499" y="411025"/>
            <a:ext cx="5713001" cy="4016700"/>
          </a:xfrm>
          <a:prstGeom prst="rect">
            <a:avLst/>
          </a:prstGeom>
          <a:noFill/>
          <a:ln>
            <a:noFill/>
          </a:ln>
        </p:spPr>
      </p:pic>
      <p:sp>
        <p:nvSpPr>
          <p:cNvPr id="126" name="Google Shape;126;p26"/>
          <p:cNvSpPr txBox="1"/>
          <p:nvPr>
            <p:ph idx="1" type="body"/>
          </p:nvPr>
        </p:nvSpPr>
        <p:spPr>
          <a:xfrm>
            <a:off x="311700" y="4230575"/>
            <a:ext cx="8512500" cy="605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Broadcasting &amp; Editing system setup in the past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pic>
        <p:nvPicPr>
          <p:cNvPr id="921" name="Google Shape;921;p143"/>
          <p:cNvPicPr preferRelativeResize="0"/>
          <p:nvPr/>
        </p:nvPicPr>
        <p:blipFill>
          <a:blip r:embed="rId3">
            <a:alphaModFix/>
          </a:blip>
          <a:stretch>
            <a:fillRect/>
          </a:stretch>
        </p:blipFill>
        <p:spPr>
          <a:xfrm>
            <a:off x="0" y="50315"/>
            <a:ext cx="9144000" cy="5042870"/>
          </a:xfrm>
          <a:prstGeom prst="rect">
            <a:avLst/>
          </a:prstGeom>
          <a:noFill/>
          <a:ln>
            <a:noFill/>
          </a:ln>
        </p:spPr>
      </p:pic>
      <p:cxnSp>
        <p:nvCxnSpPr>
          <p:cNvPr id="922" name="Google Shape;922;p143"/>
          <p:cNvCxnSpPr/>
          <p:nvPr/>
        </p:nvCxnSpPr>
        <p:spPr>
          <a:xfrm>
            <a:off x="3349250" y="2456775"/>
            <a:ext cx="524400" cy="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pic>
        <p:nvPicPr>
          <p:cNvPr id="927" name="Google Shape;927;p144"/>
          <p:cNvPicPr preferRelativeResize="0"/>
          <p:nvPr/>
        </p:nvPicPr>
        <p:blipFill>
          <a:blip r:embed="rId3">
            <a:alphaModFix/>
          </a:blip>
          <a:stretch>
            <a:fillRect/>
          </a:stretch>
        </p:blipFill>
        <p:spPr>
          <a:xfrm>
            <a:off x="0" y="50315"/>
            <a:ext cx="9144000" cy="5042870"/>
          </a:xfrm>
          <a:prstGeom prst="rect">
            <a:avLst/>
          </a:prstGeom>
          <a:noFill/>
          <a:ln>
            <a:noFill/>
          </a:ln>
        </p:spPr>
      </p:pic>
      <p:cxnSp>
        <p:nvCxnSpPr>
          <p:cNvPr id="928" name="Google Shape;928;p144"/>
          <p:cNvCxnSpPr/>
          <p:nvPr/>
        </p:nvCxnSpPr>
        <p:spPr>
          <a:xfrm>
            <a:off x="3349250" y="2916850"/>
            <a:ext cx="524400" cy="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pic>
        <p:nvPicPr>
          <p:cNvPr id="933" name="Google Shape;933;p145"/>
          <p:cNvPicPr preferRelativeResize="0"/>
          <p:nvPr/>
        </p:nvPicPr>
        <p:blipFill>
          <a:blip r:embed="rId3">
            <a:alphaModFix/>
          </a:blip>
          <a:stretch>
            <a:fillRect/>
          </a:stretch>
        </p:blipFill>
        <p:spPr>
          <a:xfrm>
            <a:off x="0" y="50315"/>
            <a:ext cx="9144000" cy="5042870"/>
          </a:xfrm>
          <a:prstGeom prst="rect">
            <a:avLst/>
          </a:prstGeom>
          <a:noFill/>
          <a:ln>
            <a:noFill/>
          </a:ln>
        </p:spPr>
      </p:pic>
      <p:cxnSp>
        <p:nvCxnSpPr>
          <p:cNvPr id="934" name="Google Shape;934;p145"/>
          <p:cNvCxnSpPr/>
          <p:nvPr/>
        </p:nvCxnSpPr>
        <p:spPr>
          <a:xfrm flipH="1">
            <a:off x="6173825" y="3652900"/>
            <a:ext cx="579900" cy="90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pic>
        <p:nvPicPr>
          <p:cNvPr id="939" name="Google Shape;939;p146"/>
          <p:cNvPicPr preferRelativeResize="0"/>
          <p:nvPr/>
        </p:nvPicPr>
        <p:blipFill>
          <a:blip r:embed="rId3">
            <a:alphaModFix/>
          </a:blip>
          <a:stretch>
            <a:fillRect/>
          </a:stretch>
        </p:blipFill>
        <p:spPr>
          <a:xfrm>
            <a:off x="432797" y="0"/>
            <a:ext cx="8278408"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27"/>
          <p:cNvPicPr preferRelativeResize="0"/>
          <p:nvPr/>
        </p:nvPicPr>
        <p:blipFill>
          <a:blip r:embed="rId3">
            <a:alphaModFix/>
          </a:blip>
          <a:stretch>
            <a:fillRect/>
          </a:stretch>
        </p:blipFill>
        <p:spPr>
          <a:xfrm>
            <a:off x="2770077" y="854512"/>
            <a:ext cx="3603850" cy="3434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Video Editing</a:t>
            </a:r>
            <a:endParaRPr/>
          </a:p>
        </p:txBody>
      </p:sp>
      <p:sp>
        <p:nvSpPr>
          <p:cNvPr id="137" name="Google Shape;137;p28"/>
          <p:cNvSpPr txBox="1"/>
          <p:nvPr>
            <p:ph idx="1" type="body"/>
          </p:nvPr>
        </p:nvSpPr>
        <p:spPr>
          <a:xfrm>
            <a:off x="311700" y="1152475"/>
            <a:ext cx="483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rPr>
              <a:t>Video editing software</a:t>
            </a:r>
            <a:r>
              <a:rPr lang="en"/>
              <a:t> has increasingly </a:t>
            </a:r>
            <a:r>
              <a:rPr b="1" lang="en">
                <a:solidFill>
                  <a:schemeClr val="accent6"/>
                </a:solidFill>
              </a:rPr>
              <a:t>become common</a:t>
            </a:r>
            <a:r>
              <a:rPr lang="en"/>
              <a:t>, especially </a:t>
            </a:r>
            <a:r>
              <a:rPr b="1" lang="en">
                <a:solidFill>
                  <a:schemeClr val="dk1"/>
                </a:solidFill>
              </a:rPr>
              <a:t>with the advent of Apple’s Final Cut suite</a:t>
            </a:r>
            <a:r>
              <a:rPr lang="en"/>
              <a:t>, and others.</a:t>
            </a:r>
            <a:endParaRPr/>
          </a:p>
          <a:p>
            <a:pPr indent="0" lvl="0" marL="0" rtl="0">
              <a:spcBef>
                <a:spcPts val="1000"/>
              </a:spcBef>
              <a:spcAft>
                <a:spcPts val="1000"/>
              </a:spcAft>
              <a:buNone/>
            </a:pPr>
            <a:r>
              <a:rPr lang="en"/>
              <a:t>We are going to focus on </a:t>
            </a:r>
            <a:r>
              <a:rPr b="1" lang="en">
                <a:solidFill>
                  <a:srgbClr val="B155FF"/>
                </a:solidFill>
              </a:rPr>
              <a:t>Adobe Premiere</a:t>
            </a:r>
            <a:r>
              <a:rPr lang="en"/>
              <a:t>, which is quickly becoming the </a:t>
            </a:r>
            <a:r>
              <a:rPr b="1" lang="en">
                <a:solidFill>
                  <a:srgbClr val="B155FF"/>
                </a:solidFill>
              </a:rPr>
              <a:t>industry standard video editing software</a:t>
            </a:r>
            <a:r>
              <a:rPr lang="en"/>
              <a:t>.</a:t>
            </a:r>
            <a:endParaRPr/>
          </a:p>
        </p:txBody>
      </p:sp>
      <p:pic>
        <p:nvPicPr>
          <p:cNvPr id="138" name="Google Shape;138;p28"/>
          <p:cNvPicPr preferRelativeResize="0"/>
          <p:nvPr/>
        </p:nvPicPr>
        <p:blipFill>
          <a:blip r:embed="rId3">
            <a:alphaModFix/>
          </a:blip>
          <a:stretch>
            <a:fillRect/>
          </a:stretch>
        </p:blipFill>
        <p:spPr>
          <a:xfrm>
            <a:off x="5228452" y="1143437"/>
            <a:ext cx="3603850" cy="3434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Video Editing Process</a:t>
            </a:r>
            <a:endParaRPr/>
          </a:p>
        </p:txBody>
      </p:sp>
      <p:sp>
        <p:nvSpPr>
          <p:cNvPr id="144" name="Google Shape;14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Watch down your footage. Use the notes that you took in the field as  guide.</a:t>
            </a:r>
            <a:endParaRPr/>
          </a:p>
          <a:p>
            <a:pPr indent="-342900" lvl="0" marL="457200" rtl="0">
              <a:spcBef>
                <a:spcPts val="0"/>
              </a:spcBef>
              <a:spcAft>
                <a:spcPts val="0"/>
              </a:spcAft>
              <a:buSzPts val="1800"/>
              <a:buAutoNum type="arabicPeriod"/>
            </a:pPr>
            <a:r>
              <a:rPr lang="en"/>
              <a:t>Select clips you want to use and add them to the timeline. Sort them by type or scene.</a:t>
            </a:r>
            <a:endParaRPr/>
          </a:p>
          <a:p>
            <a:pPr indent="-342900" lvl="0" marL="457200" rtl="0">
              <a:spcBef>
                <a:spcPts val="0"/>
              </a:spcBef>
              <a:spcAft>
                <a:spcPts val="0"/>
              </a:spcAft>
              <a:buSzPts val="1800"/>
              <a:buAutoNum type="arabicPeriod"/>
            </a:pPr>
            <a:r>
              <a:rPr lang="en"/>
              <a:t>Place, edit and organize the clips according to your desired sequence. Use your storyboards as guide.</a:t>
            </a:r>
            <a:endParaRPr/>
          </a:p>
          <a:p>
            <a:pPr indent="-342900" lvl="0" marL="457200" rtl="0">
              <a:spcBef>
                <a:spcPts val="0"/>
              </a:spcBef>
              <a:spcAft>
                <a:spcPts val="0"/>
              </a:spcAft>
              <a:buSzPts val="1800"/>
              <a:buAutoNum type="arabicPeriod"/>
            </a:pPr>
            <a:r>
              <a:rPr lang="en"/>
              <a:t>Watch what you have so far.</a:t>
            </a:r>
            <a:endParaRPr/>
          </a:p>
          <a:p>
            <a:pPr indent="-342900" lvl="0" marL="457200" rtl="0">
              <a:spcBef>
                <a:spcPts val="0"/>
              </a:spcBef>
              <a:spcAft>
                <a:spcPts val="0"/>
              </a:spcAft>
              <a:buSzPts val="1800"/>
              <a:buAutoNum type="arabicPeriod"/>
            </a:pPr>
            <a:r>
              <a:rPr lang="en"/>
              <a:t>Repeat the process of editing and viewing your edits.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rgbClr val="FF4265"/>
                </a:solidFill>
              </a:rPr>
              <a:t>You </a:t>
            </a:r>
            <a:r>
              <a:rPr lang="en" sz="3000" u="sng">
                <a:solidFill>
                  <a:schemeClr val="accent6"/>
                </a:solidFill>
              </a:rPr>
              <a:t>cannot</a:t>
            </a:r>
            <a:r>
              <a:rPr lang="en" sz="3000">
                <a:solidFill>
                  <a:srgbClr val="FF4265"/>
                </a:solidFill>
              </a:rPr>
              <a:t> edit without watching down your footage/cut </a:t>
            </a:r>
            <a:r>
              <a:rPr lang="en" sz="3000">
                <a:solidFill>
                  <a:schemeClr val="accent6"/>
                </a:solidFill>
              </a:rPr>
              <a:t>over and over again!</a:t>
            </a:r>
            <a:endParaRPr sz="3000">
              <a:solidFill>
                <a:schemeClr val="accent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Tips: Source File Management  </a:t>
            </a:r>
            <a:r>
              <a:rPr lang="en">
                <a:solidFill>
                  <a:srgbClr val="FF4265"/>
                </a:solidFill>
              </a:rPr>
              <a:t>IMPORTANT!!</a:t>
            </a:r>
            <a:endParaRPr>
              <a:solidFill>
                <a:schemeClr val="dk1"/>
              </a:solidFill>
            </a:endParaRPr>
          </a:p>
        </p:txBody>
      </p:sp>
      <p:sp>
        <p:nvSpPr>
          <p:cNvPr id="155" name="Google Shape;15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solidFill>
                  <a:schemeClr val="dk1"/>
                </a:solidFill>
              </a:rPr>
              <a:t>Make sure you are working with </a:t>
            </a:r>
            <a:r>
              <a:rPr b="1" lang="en">
                <a:solidFill>
                  <a:schemeClr val="accent6"/>
                </a:solidFill>
              </a:rPr>
              <a:t>the footage in the same location (folder)</a:t>
            </a:r>
            <a:r>
              <a:rPr lang="en"/>
              <a:t>, whether stored </a:t>
            </a:r>
            <a:r>
              <a:rPr lang="en" strike="sngStrike"/>
              <a:t>locally</a:t>
            </a:r>
            <a:r>
              <a:rPr lang="en"/>
              <a:t> or </a:t>
            </a:r>
            <a:r>
              <a:rPr b="1" lang="en">
                <a:solidFill>
                  <a:schemeClr val="accent6"/>
                </a:solidFill>
              </a:rPr>
              <a:t>on external hard drive</a:t>
            </a:r>
            <a:r>
              <a:rPr lang="en"/>
              <a:t>. Premiere finds clips by location references on your computer (similar to Audacity). So, </a:t>
            </a:r>
            <a:r>
              <a:rPr b="1" lang="en">
                <a:solidFill>
                  <a:schemeClr val="dk1"/>
                </a:solidFill>
              </a:rPr>
              <a:t>if your footage is moved from original location, it will become unavailable to edit.</a:t>
            </a:r>
            <a:r>
              <a:rPr lang="en"/>
              <a:t> (You can, however, relink your footage to a new location, but with a lot of headache...)</a:t>
            </a:r>
            <a:endParaRPr/>
          </a:p>
          <a:p>
            <a:pPr indent="-342900" lvl="0" marL="457200" rtl="0">
              <a:spcBef>
                <a:spcPts val="1000"/>
              </a:spcBef>
              <a:spcAft>
                <a:spcPts val="0"/>
              </a:spcAft>
              <a:buSzPts val="1800"/>
              <a:buChar char="●"/>
            </a:pPr>
            <a:r>
              <a:rPr lang="en"/>
              <a:t>Make sure you know </a:t>
            </a:r>
            <a:r>
              <a:rPr b="1" lang="en">
                <a:solidFill>
                  <a:schemeClr val="accent6"/>
                </a:solidFill>
              </a:rPr>
              <a:t>where your project files are being saved</a:t>
            </a:r>
            <a:r>
              <a:rPr lang="en"/>
              <a:t>.</a:t>
            </a:r>
            <a:endParaRPr/>
          </a:p>
          <a:p>
            <a:pPr indent="-342900" lvl="0" marL="457200" rtl="0">
              <a:spcBef>
                <a:spcPts val="1000"/>
              </a:spcBef>
              <a:spcAft>
                <a:spcPts val="1000"/>
              </a:spcAft>
              <a:buSzPts val="1800"/>
              <a:buChar char="●"/>
            </a:pPr>
            <a:r>
              <a:rPr b="1" lang="en">
                <a:solidFill>
                  <a:schemeClr val="accent6"/>
                </a:solidFill>
              </a:rPr>
              <a:t>Constantly save your work</a:t>
            </a:r>
            <a:r>
              <a:rPr lang="en"/>
              <a:t>. Save every time you make a change.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rgbClr val="FF4265"/>
                </a:solidFill>
              </a:rPr>
              <a:t>KEEP ALL YOUR FOOTAGE</a:t>
            </a:r>
            <a:endParaRPr sz="3000">
              <a:solidFill>
                <a:srgbClr val="FF4265"/>
              </a:solidFill>
            </a:endParaRPr>
          </a:p>
          <a:p>
            <a:pPr indent="0" lvl="0" marL="0" rtl="0">
              <a:spcBef>
                <a:spcPts val="0"/>
              </a:spcBef>
              <a:spcAft>
                <a:spcPts val="0"/>
              </a:spcAft>
              <a:buNone/>
            </a:pPr>
            <a:r>
              <a:rPr lang="en" sz="3000">
                <a:solidFill>
                  <a:srgbClr val="FF4265"/>
                </a:solidFill>
              </a:rPr>
              <a:t>ON AN EXTERNAL HARD DRIVE,</a:t>
            </a:r>
            <a:br>
              <a:rPr lang="en" sz="3000">
                <a:solidFill>
                  <a:srgbClr val="FF4265"/>
                </a:solidFill>
              </a:rPr>
            </a:br>
            <a:r>
              <a:rPr lang="en" sz="3000">
                <a:solidFill>
                  <a:srgbClr val="FF4265"/>
                </a:solidFill>
              </a:rPr>
              <a:t>AND DO NOT MOVE IT ONCE IT’S THERE.</a:t>
            </a:r>
            <a:endParaRPr sz="3000">
              <a:solidFill>
                <a:srgbClr val="FF4265"/>
              </a:solidFill>
            </a:endParaRPr>
          </a:p>
          <a:p>
            <a:pPr indent="0" lvl="0" marL="0" rtl="0">
              <a:spcBef>
                <a:spcPts val="0"/>
              </a:spcBef>
              <a:spcAft>
                <a:spcPts val="0"/>
              </a:spcAft>
              <a:buNone/>
            </a:pPr>
            <a:r>
              <a:t/>
            </a:r>
            <a:endParaRPr sz="3000">
              <a:solidFill>
                <a:srgbClr val="FF4265"/>
              </a:solidFill>
            </a:endParaRPr>
          </a:p>
          <a:p>
            <a:pPr indent="0" lvl="0" marL="0" rtl="0">
              <a:spcBef>
                <a:spcPts val="0"/>
              </a:spcBef>
              <a:spcAft>
                <a:spcPts val="0"/>
              </a:spcAft>
              <a:buNone/>
            </a:pPr>
            <a:r>
              <a:rPr lang="en" sz="3000">
                <a:solidFill>
                  <a:schemeClr val="lt2"/>
                </a:solidFill>
              </a:rPr>
              <a:t>And make another back-up!</a:t>
            </a:r>
            <a:endParaRPr sz="30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Presentations</a:t>
            </a:r>
            <a:endParaRPr/>
          </a:p>
        </p:txBody>
      </p:sp>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Luna, Kevin, Daniel, Ashley</a:t>
            </a:r>
            <a:endParaRPr/>
          </a:p>
          <a:p>
            <a:pPr indent="-342900" lvl="0" marL="457200" rtl="0">
              <a:spcBef>
                <a:spcPts val="1000"/>
              </a:spcBef>
              <a:spcAft>
                <a:spcPts val="0"/>
              </a:spcAft>
              <a:buSzPts val="1800"/>
              <a:buAutoNum type="arabicPeriod"/>
            </a:pPr>
            <a:r>
              <a:rPr lang="en"/>
              <a:t>Charlotte, Alan, April</a:t>
            </a:r>
            <a:endParaRPr/>
          </a:p>
          <a:p>
            <a:pPr indent="-342900" lvl="0" marL="457200" rtl="0">
              <a:spcBef>
                <a:spcPts val="1000"/>
              </a:spcBef>
              <a:spcAft>
                <a:spcPts val="0"/>
              </a:spcAft>
              <a:buSzPts val="1800"/>
              <a:buAutoNum type="arabicPeriod"/>
            </a:pPr>
            <a:r>
              <a:rPr lang="en"/>
              <a:t>Jason, Lilly, Tenny, Olivia</a:t>
            </a:r>
            <a:endParaRPr/>
          </a:p>
          <a:p>
            <a:pPr indent="-342900" lvl="0" marL="457200">
              <a:spcBef>
                <a:spcPts val="1000"/>
              </a:spcBef>
              <a:spcAft>
                <a:spcPts val="1000"/>
              </a:spcAft>
              <a:buSzPts val="1800"/>
              <a:buAutoNum type="arabicPeriod"/>
            </a:pPr>
            <a:r>
              <a:rPr lang="en"/>
              <a:t>Helio, Joyce, Coco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Tips: For effective editing</a:t>
            </a:r>
            <a:endParaRPr/>
          </a:p>
        </p:txBody>
      </p:sp>
      <p:sp>
        <p:nvSpPr>
          <p:cNvPr id="166" name="Google Shape;16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solidFill>
                  <a:schemeClr val="dk1"/>
                </a:solidFill>
              </a:rPr>
              <a:t>Take breaks often!</a:t>
            </a:r>
            <a:r>
              <a:rPr lang="en"/>
              <a:t>  It will give you a </a:t>
            </a:r>
            <a:r>
              <a:rPr b="1" lang="en">
                <a:solidFill>
                  <a:schemeClr val="accent6"/>
                </a:solidFill>
              </a:rPr>
              <a:t>new perspective</a:t>
            </a:r>
            <a:r>
              <a:rPr lang="en"/>
              <a:t> to solving your problems.</a:t>
            </a:r>
            <a:endParaRPr/>
          </a:p>
          <a:p>
            <a:pPr indent="-342900" lvl="0" marL="457200" rtl="0">
              <a:spcBef>
                <a:spcPts val="1600"/>
              </a:spcBef>
              <a:spcAft>
                <a:spcPts val="0"/>
              </a:spcAft>
              <a:buSzPts val="1800"/>
              <a:buChar char="●"/>
            </a:pPr>
            <a:r>
              <a:rPr lang="en"/>
              <a:t>Have </a:t>
            </a:r>
            <a:r>
              <a:rPr b="1" lang="en">
                <a:solidFill>
                  <a:schemeClr val="accent6"/>
                </a:solidFill>
              </a:rPr>
              <a:t>friends who are not in your group</a:t>
            </a:r>
            <a:r>
              <a:rPr lang="en"/>
              <a:t> or class watch your edits and </a:t>
            </a:r>
            <a:r>
              <a:rPr b="1" lang="en">
                <a:solidFill>
                  <a:schemeClr val="accent6"/>
                </a:solidFill>
              </a:rPr>
              <a:t>ask for feedback often</a:t>
            </a:r>
            <a:r>
              <a:rPr lang="en"/>
              <a:t>: where things are </a:t>
            </a:r>
            <a:r>
              <a:rPr b="1" lang="en">
                <a:solidFill>
                  <a:schemeClr val="dk1"/>
                </a:solidFill>
              </a:rPr>
              <a:t>too fast</a:t>
            </a:r>
            <a:r>
              <a:rPr lang="en"/>
              <a:t>, </a:t>
            </a:r>
            <a:r>
              <a:rPr b="1" lang="en">
                <a:solidFill>
                  <a:schemeClr val="dk1"/>
                </a:solidFill>
              </a:rPr>
              <a:t>too slow</a:t>
            </a:r>
            <a:r>
              <a:rPr lang="en"/>
              <a:t>, or </a:t>
            </a:r>
            <a:r>
              <a:rPr b="1" lang="en">
                <a:solidFill>
                  <a:schemeClr val="dk1"/>
                </a:solidFill>
              </a:rPr>
              <a:t>need more explanation</a:t>
            </a:r>
            <a:r>
              <a:rPr lang="en"/>
              <a:t>.</a:t>
            </a:r>
            <a:endParaRPr/>
          </a:p>
          <a:p>
            <a:pPr indent="-342900" lvl="0" marL="457200" rtl="0">
              <a:spcBef>
                <a:spcPts val="1600"/>
              </a:spcBef>
              <a:spcAft>
                <a:spcPts val="1600"/>
              </a:spcAft>
              <a:buSzPts val="1800"/>
              <a:buChar char="●"/>
            </a:pPr>
            <a:r>
              <a:rPr b="1" lang="en">
                <a:solidFill>
                  <a:schemeClr val="dk1"/>
                </a:solidFill>
              </a:rPr>
              <a:t>Work together</a:t>
            </a:r>
            <a:r>
              <a:rPr lang="en"/>
              <a:t>. </a:t>
            </a:r>
            <a:r>
              <a:rPr b="1" lang="en">
                <a:solidFill>
                  <a:schemeClr val="accent6"/>
                </a:solidFill>
              </a:rPr>
              <a:t>Multiple sets of eyes</a:t>
            </a:r>
            <a:r>
              <a:rPr lang="en"/>
              <a:t> are better than one.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Process</a:t>
            </a:r>
            <a:endParaRPr>
              <a:solidFill>
                <a:srgbClr val="FFFF00"/>
              </a:solidFill>
            </a:endParaRPr>
          </a:p>
        </p:txBody>
      </p:sp>
      <p:sp>
        <p:nvSpPr>
          <p:cNvPr id="172" name="Google Shape;17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nSpc>
                <a:spcPct val="115000"/>
              </a:lnSpc>
              <a:spcBef>
                <a:spcPts val="0"/>
              </a:spcBef>
              <a:spcAft>
                <a:spcPts val="0"/>
              </a:spcAft>
              <a:buSzPts val="2000"/>
              <a:buChar char="●"/>
            </a:pPr>
            <a:r>
              <a:rPr lang="en" sz="2000"/>
              <a:t>Download media onto </a:t>
            </a:r>
            <a:r>
              <a:rPr b="1" lang="en" sz="2000">
                <a:solidFill>
                  <a:schemeClr val="accent6"/>
                </a:solidFill>
              </a:rPr>
              <a:t>external hard drive</a:t>
            </a:r>
            <a:endParaRPr b="1" sz="2000">
              <a:solidFill>
                <a:schemeClr val="accent6"/>
              </a:solidFill>
            </a:endParaRPr>
          </a:p>
          <a:p>
            <a:pPr indent="-355600" lvl="0" marL="457200" rtl="0">
              <a:lnSpc>
                <a:spcPct val="115000"/>
              </a:lnSpc>
              <a:spcBef>
                <a:spcPts val="0"/>
              </a:spcBef>
              <a:spcAft>
                <a:spcPts val="0"/>
              </a:spcAft>
              <a:buSzPts val="2000"/>
              <a:buChar char="●"/>
            </a:pPr>
            <a:r>
              <a:rPr lang="en" sz="2000"/>
              <a:t>Folder Organization</a:t>
            </a:r>
            <a:endParaRPr sz="2000"/>
          </a:p>
          <a:p>
            <a:pPr indent="0" lvl="0" marL="0" rtl="0">
              <a:lnSpc>
                <a:spcPct val="115000"/>
              </a:lnSpc>
              <a:spcBef>
                <a:spcPts val="1000"/>
              </a:spcBef>
              <a:spcAft>
                <a:spcPts val="0"/>
              </a:spcAft>
              <a:buNone/>
            </a:pPr>
            <a:r>
              <a:rPr b="1" lang="en" sz="2000">
                <a:solidFill>
                  <a:srgbClr val="B155FF"/>
                </a:solidFill>
              </a:rPr>
              <a:t>Premiere</a:t>
            </a:r>
            <a:r>
              <a:rPr lang="en" sz="2000"/>
              <a:t> (</a:t>
            </a:r>
            <a:r>
              <a:rPr lang="en"/>
              <a:t>or other tool)</a:t>
            </a:r>
            <a:endParaRPr sz="2000"/>
          </a:p>
          <a:p>
            <a:pPr indent="-355600" lvl="0" marL="457200" rtl="0">
              <a:lnSpc>
                <a:spcPct val="115000"/>
              </a:lnSpc>
              <a:spcBef>
                <a:spcPts val="0"/>
              </a:spcBef>
              <a:spcAft>
                <a:spcPts val="0"/>
              </a:spcAft>
              <a:buSzPts val="2000"/>
              <a:buChar char="●"/>
            </a:pPr>
            <a:r>
              <a:rPr lang="en" sz="2000"/>
              <a:t>Folder organization</a:t>
            </a:r>
            <a:endParaRPr sz="2000"/>
          </a:p>
          <a:p>
            <a:pPr indent="-355600" lvl="0" marL="457200" rtl="0">
              <a:lnSpc>
                <a:spcPct val="115000"/>
              </a:lnSpc>
              <a:spcBef>
                <a:spcPts val="0"/>
              </a:spcBef>
              <a:spcAft>
                <a:spcPts val="0"/>
              </a:spcAft>
              <a:buSzPts val="2000"/>
              <a:buChar char="●"/>
            </a:pPr>
            <a:r>
              <a:rPr lang="en" sz="2000"/>
              <a:t>Watch everything</a:t>
            </a:r>
            <a:endParaRPr sz="2000"/>
          </a:p>
          <a:p>
            <a:pPr indent="-355600" lvl="0" marL="457200" rtl="0">
              <a:lnSpc>
                <a:spcPct val="115000"/>
              </a:lnSpc>
              <a:spcBef>
                <a:spcPts val="0"/>
              </a:spcBef>
              <a:spcAft>
                <a:spcPts val="0"/>
              </a:spcAft>
              <a:buSzPts val="2000"/>
              <a:buChar char="●"/>
            </a:pPr>
            <a:r>
              <a:rPr lang="en" sz="2000"/>
              <a:t>Selects</a:t>
            </a:r>
            <a:endParaRPr sz="2000"/>
          </a:p>
          <a:p>
            <a:pPr indent="-355600" lvl="0" marL="457200" rtl="0">
              <a:lnSpc>
                <a:spcPct val="115000"/>
              </a:lnSpc>
              <a:spcBef>
                <a:spcPts val="0"/>
              </a:spcBef>
              <a:spcAft>
                <a:spcPts val="0"/>
              </a:spcAft>
              <a:buSzPts val="2000"/>
              <a:buChar char="●"/>
            </a:pPr>
            <a:r>
              <a:rPr lang="en" sz="2000"/>
              <a:t>Cuts</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Resources</a:t>
            </a:r>
            <a:endParaRPr/>
          </a:p>
        </p:txBody>
      </p:sp>
      <p:sp>
        <p:nvSpPr>
          <p:cNvPr id="178" name="Google Shape;17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u="sng">
                <a:solidFill>
                  <a:schemeClr val="accent5"/>
                </a:solidFill>
                <a:hlinkClick r:id="rId3"/>
              </a:rPr>
              <a:t>Premiere tutorials</a:t>
            </a:r>
            <a:r>
              <a:rPr lang="en"/>
              <a:t> on the Adobe site</a:t>
            </a:r>
            <a:endParaRPr/>
          </a:p>
          <a:p>
            <a:pPr indent="-342900" lvl="0" marL="457200" rtl="0">
              <a:lnSpc>
                <a:spcPct val="115000"/>
              </a:lnSpc>
              <a:spcBef>
                <a:spcPts val="1000"/>
              </a:spcBef>
              <a:spcAft>
                <a:spcPts val="0"/>
              </a:spcAft>
              <a:buSzPts val="1800"/>
              <a:buChar char="●"/>
            </a:pPr>
            <a:r>
              <a:rPr lang="en"/>
              <a:t>Premium Beat: </a:t>
            </a:r>
            <a:r>
              <a:rPr lang="en" u="sng">
                <a:solidFill>
                  <a:schemeClr val="accent5"/>
                </a:solidFill>
                <a:hlinkClick r:id="rId4"/>
              </a:rPr>
              <a:t>15 Premiere Tutorials Every Editor Should Watch</a:t>
            </a:r>
            <a:endParaRPr/>
          </a:p>
          <a:p>
            <a:pPr indent="-342900" lvl="0" marL="457200" rtl="0">
              <a:lnSpc>
                <a:spcPct val="115000"/>
              </a:lnSpc>
              <a:spcBef>
                <a:spcPts val="1000"/>
              </a:spcBef>
              <a:spcAft>
                <a:spcPts val="0"/>
              </a:spcAft>
              <a:buSzPts val="1800"/>
              <a:buChar char="●"/>
            </a:pPr>
            <a:r>
              <a:rPr lang="en"/>
              <a:t>Lynda.com </a:t>
            </a:r>
            <a:r>
              <a:rPr lang="en" u="sng">
                <a:solidFill>
                  <a:schemeClr val="accent5"/>
                </a:solidFill>
                <a:hlinkClick r:id="rId5"/>
              </a:rPr>
              <a:t>Premiere Tutorials</a:t>
            </a:r>
            <a:endParaRPr/>
          </a:p>
          <a:p>
            <a:pPr indent="-342900" lvl="0" marL="457200" rtl="0">
              <a:lnSpc>
                <a:spcPct val="115000"/>
              </a:lnSpc>
              <a:spcBef>
                <a:spcPts val="1000"/>
              </a:spcBef>
              <a:spcAft>
                <a:spcPts val="1000"/>
              </a:spcAft>
              <a:buSzPts val="1800"/>
              <a:buChar char="●"/>
            </a:pPr>
            <a:r>
              <a:rPr lang="en"/>
              <a:t>Media College </a:t>
            </a:r>
            <a:r>
              <a:rPr lang="en" u="sng">
                <a:solidFill>
                  <a:schemeClr val="accent5"/>
                </a:solidFill>
                <a:hlinkClick r:id="rId6"/>
              </a:rPr>
              <a:t>Premiere Pro Tutorials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6"/>
          <p:cNvPicPr preferRelativeResize="0"/>
          <p:nvPr/>
        </p:nvPicPr>
        <p:blipFill>
          <a:blip r:embed="rId3">
            <a:alphaModFix/>
          </a:blip>
          <a:stretch>
            <a:fillRect/>
          </a:stretch>
        </p:blipFill>
        <p:spPr>
          <a:xfrm>
            <a:off x="542875" y="305363"/>
            <a:ext cx="8058250" cy="45327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37"/>
          <p:cNvPicPr preferRelativeResize="0"/>
          <p:nvPr/>
        </p:nvPicPr>
        <p:blipFill>
          <a:blip r:embed="rId3">
            <a:alphaModFix/>
          </a:blip>
          <a:stretch>
            <a:fillRect/>
          </a:stretch>
        </p:blipFill>
        <p:spPr>
          <a:xfrm>
            <a:off x="4257226" y="222413"/>
            <a:ext cx="4254824" cy="4514675"/>
          </a:xfrm>
          <a:prstGeom prst="rect">
            <a:avLst/>
          </a:prstGeom>
          <a:noFill/>
          <a:ln>
            <a:noFill/>
          </a:ln>
        </p:spPr>
      </p:pic>
      <p:sp>
        <p:nvSpPr>
          <p:cNvPr id="189" name="Google Shape;189;p37"/>
          <p:cNvSpPr txBox="1"/>
          <p:nvPr>
            <p:ph type="title"/>
          </p:nvPr>
        </p:nvSpPr>
        <p:spPr>
          <a:xfrm>
            <a:off x="320425" y="733875"/>
            <a:ext cx="3351000" cy="591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Set Location</a:t>
            </a:r>
            <a:endParaRPr/>
          </a:p>
        </p:txBody>
      </p:sp>
      <p:cxnSp>
        <p:nvCxnSpPr>
          <p:cNvPr id="190" name="Google Shape;190;p37"/>
          <p:cNvCxnSpPr/>
          <p:nvPr/>
        </p:nvCxnSpPr>
        <p:spPr>
          <a:xfrm flipH="1" rot="10800000">
            <a:off x="3772525" y="975425"/>
            <a:ext cx="984600" cy="183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39"/>
          <p:cNvPicPr preferRelativeResize="0"/>
          <p:nvPr/>
        </p:nvPicPr>
        <p:blipFill>
          <a:blip r:embed="rId3">
            <a:alphaModFix/>
          </a:blip>
          <a:stretch>
            <a:fillRect/>
          </a:stretch>
        </p:blipFill>
        <p:spPr>
          <a:xfrm>
            <a:off x="2148264" y="0"/>
            <a:ext cx="4847472"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Premiere Workspace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41"/>
          <p:cNvPicPr preferRelativeResize="0"/>
          <p:nvPr/>
        </p:nvPicPr>
        <p:blipFill>
          <a:blip r:embed="rId3">
            <a:alphaModFix/>
          </a:blip>
          <a:stretch>
            <a:fillRect/>
          </a:stretch>
        </p:blipFill>
        <p:spPr>
          <a:xfrm>
            <a:off x="552132" y="0"/>
            <a:ext cx="8039737"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42"/>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216" name="Google Shape;216;p42"/>
          <p:cNvSpPr/>
          <p:nvPr/>
        </p:nvSpPr>
        <p:spPr>
          <a:xfrm>
            <a:off x="2659150" y="285250"/>
            <a:ext cx="5833500" cy="2134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Google Shape;217;p42"/>
          <p:cNvSpPr txBox="1"/>
          <p:nvPr>
            <p:ph idx="4294967295" type="body"/>
          </p:nvPr>
        </p:nvSpPr>
        <p:spPr>
          <a:xfrm>
            <a:off x="984525" y="844450"/>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The Viewer</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Prepping for Production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43"/>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223" name="Google Shape;223;p43"/>
          <p:cNvSpPr/>
          <p:nvPr/>
        </p:nvSpPr>
        <p:spPr>
          <a:xfrm>
            <a:off x="2659150" y="285250"/>
            <a:ext cx="5833500" cy="2134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Google Shape;224;p43"/>
          <p:cNvSpPr txBox="1"/>
          <p:nvPr>
            <p:ph idx="4294967295" type="body"/>
          </p:nvPr>
        </p:nvSpPr>
        <p:spPr>
          <a:xfrm>
            <a:off x="984525" y="844450"/>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The Viewer</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225" name="Google Shape;225;p43"/>
          <p:cNvCxnSpPr/>
          <p:nvPr/>
        </p:nvCxnSpPr>
        <p:spPr>
          <a:xfrm rot="10800000">
            <a:off x="2880675" y="2263575"/>
            <a:ext cx="15000" cy="524400"/>
          </a:xfrm>
          <a:prstGeom prst="straightConnector1">
            <a:avLst/>
          </a:prstGeom>
          <a:noFill/>
          <a:ln cap="flat" cmpd="sng" w="28575">
            <a:solidFill>
              <a:srgbClr val="FF00FF"/>
            </a:solidFill>
            <a:prstDash val="solid"/>
            <a:round/>
            <a:headEnd len="med" w="med" type="none"/>
            <a:tailEnd len="med" w="med" type="triangle"/>
          </a:ln>
        </p:spPr>
      </p:cxnSp>
      <p:sp>
        <p:nvSpPr>
          <p:cNvPr id="226" name="Google Shape;226;p43"/>
          <p:cNvSpPr txBox="1"/>
          <p:nvPr>
            <p:ph idx="4294967295" type="body"/>
          </p:nvPr>
        </p:nvSpPr>
        <p:spPr>
          <a:xfrm>
            <a:off x="2484225" y="2892300"/>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Timestamp</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227" name="Google Shape;227;p43"/>
          <p:cNvCxnSpPr/>
          <p:nvPr/>
        </p:nvCxnSpPr>
        <p:spPr>
          <a:xfrm>
            <a:off x="4168175" y="3045625"/>
            <a:ext cx="855900" cy="369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44"/>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233" name="Google Shape;233;p44"/>
          <p:cNvSpPr/>
          <p:nvPr/>
        </p:nvSpPr>
        <p:spPr>
          <a:xfrm>
            <a:off x="2659150" y="285250"/>
            <a:ext cx="5833500" cy="2134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Google Shape;234;p44"/>
          <p:cNvSpPr txBox="1"/>
          <p:nvPr>
            <p:ph idx="4294967295" type="body"/>
          </p:nvPr>
        </p:nvSpPr>
        <p:spPr>
          <a:xfrm>
            <a:off x="984525" y="844450"/>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The Viewer</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235" name="Google Shape;235;p44"/>
          <p:cNvCxnSpPr/>
          <p:nvPr/>
        </p:nvCxnSpPr>
        <p:spPr>
          <a:xfrm rot="10800000">
            <a:off x="8281800" y="2309550"/>
            <a:ext cx="15000" cy="524400"/>
          </a:xfrm>
          <a:prstGeom prst="straightConnector1">
            <a:avLst/>
          </a:prstGeom>
          <a:noFill/>
          <a:ln cap="flat" cmpd="sng" w="28575">
            <a:solidFill>
              <a:srgbClr val="FF00FF"/>
            </a:solidFill>
            <a:prstDash val="solid"/>
            <a:round/>
            <a:headEnd len="med" w="med" type="none"/>
            <a:tailEnd len="med" w="med" type="triangle"/>
          </a:ln>
        </p:spPr>
      </p:cxnSp>
      <p:sp>
        <p:nvSpPr>
          <p:cNvPr id="236" name="Google Shape;236;p44"/>
          <p:cNvSpPr txBox="1"/>
          <p:nvPr>
            <p:ph idx="4294967295" type="body"/>
          </p:nvPr>
        </p:nvSpPr>
        <p:spPr>
          <a:xfrm>
            <a:off x="7539450" y="2935575"/>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Total time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45"/>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242" name="Google Shape;242;p45"/>
          <p:cNvSpPr/>
          <p:nvPr/>
        </p:nvSpPr>
        <p:spPr>
          <a:xfrm>
            <a:off x="2659150" y="285250"/>
            <a:ext cx="5833500" cy="2134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Google Shape;243;p45"/>
          <p:cNvSpPr txBox="1"/>
          <p:nvPr>
            <p:ph idx="4294967295" type="body"/>
          </p:nvPr>
        </p:nvSpPr>
        <p:spPr>
          <a:xfrm>
            <a:off x="1352575" y="1571350"/>
            <a:ext cx="1187100" cy="4344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Preview</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244" name="Google Shape;244;p45"/>
          <p:cNvCxnSpPr/>
          <p:nvPr/>
        </p:nvCxnSpPr>
        <p:spPr>
          <a:xfrm rot="10800000">
            <a:off x="3359125" y="2263550"/>
            <a:ext cx="15000" cy="5244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Google Shape;249;p46"/>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250" name="Google Shape;250;p46"/>
          <p:cNvSpPr/>
          <p:nvPr/>
        </p:nvSpPr>
        <p:spPr>
          <a:xfrm>
            <a:off x="2659150" y="285250"/>
            <a:ext cx="5833500" cy="2134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1" name="Google Shape;251;p46"/>
          <p:cNvPicPr preferRelativeResize="0"/>
          <p:nvPr/>
        </p:nvPicPr>
        <p:blipFill>
          <a:blip r:embed="rId4">
            <a:alphaModFix/>
          </a:blip>
          <a:stretch>
            <a:fillRect/>
          </a:stretch>
        </p:blipFill>
        <p:spPr>
          <a:xfrm>
            <a:off x="3133775" y="2070271"/>
            <a:ext cx="693700" cy="1393625"/>
          </a:xfrm>
          <a:prstGeom prst="rect">
            <a:avLst/>
          </a:prstGeom>
          <a:noFill/>
          <a:ln>
            <a:noFill/>
          </a:ln>
        </p:spPr>
      </p:pic>
      <p:sp>
        <p:nvSpPr>
          <p:cNvPr id="252" name="Google Shape;252;p46"/>
          <p:cNvSpPr txBox="1"/>
          <p:nvPr>
            <p:ph idx="4294967295" type="body"/>
          </p:nvPr>
        </p:nvSpPr>
        <p:spPr>
          <a:xfrm>
            <a:off x="1352575" y="1571350"/>
            <a:ext cx="1187100" cy="4344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Preview</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47"/>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258" name="Google Shape;258;p47"/>
          <p:cNvSpPr/>
          <p:nvPr/>
        </p:nvSpPr>
        <p:spPr>
          <a:xfrm>
            <a:off x="4701850" y="2465925"/>
            <a:ext cx="165600" cy="2484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Google Shape;259;p47"/>
          <p:cNvSpPr txBox="1"/>
          <p:nvPr>
            <p:ph idx="4294967295" type="body"/>
          </p:nvPr>
        </p:nvSpPr>
        <p:spPr>
          <a:xfrm>
            <a:off x="3367650" y="1608150"/>
            <a:ext cx="1187100" cy="4344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mark in</a:t>
            </a:r>
            <a:endParaRPr b="1" sz="2000">
              <a:solidFill>
                <a:schemeClr val="dk1"/>
              </a:solidFill>
            </a:endParaRPr>
          </a:p>
        </p:txBody>
      </p:sp>
      <p:sp>
        <p:nvSpPr>
          <p:cNvPr id="260" name="Google Shape;260;p47"/>
          <p:cNvSpPr txBox="1"/>
          <p:nvPr>
            <p:ph idx="4294967295" type="body"/>
          </p:nvPr>
        </p:nvSpPr>
        <p:spPr>
          <a:xfrm>
            <a:off x="5516675" y="1654150"/>
            <a:ext cx="1329000" cy="4344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mark out</a:t>
            </a:r>
            <a:endParaRPr b="1" sz="2000">
              <a:solidFill>
                <a:schemeClr val="dk1"/>
              </a:solidFill>
            </a:endParaRPr>
          </a:p>
        </p:txBody>
      </p:sp>
      <p:sp>
        <p:nvSpPr>
          <p:cNvPr id="261" name="Google Shape;261;p47"/>
          <p:cNvSpPr/>
          <p:nvPr/>
        </p:nvSpPr>
        <p:spPr>
          <a:xfrm>
            <a:off x="4918651" y="2465924"/>
            <a:ext cx="165600" cy="2484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62" name="Google Shape;262;p47"/>
          <p:cNvCxnSpPr>
            <a:endCxn id="258" idx="1"/>
          </p:cNvCxnSpPr>
          <p:nvPr/>
        </p:nvCxnSpPr>
        <p:spPr>
          <a:xfrm>
            <a:off x="4020850" y="2217525"/>
            <a:ext cx="681000" cy="372600"/>
          </a:xfrm>
          <a:prstGeom prst="straightConnector1">
            <a:avLst/>
          </a:prstGeom>
          <a:noFill/>
          <a:ln cap="flat" cmpd="sng" w="28575">
            <a:solidFill>
              <a:srgbClr val="FF00FF"/>
            </a:solidFill>
            <a:prstDash val="solid"/>
            <a:round/>
            <a:headEnd len="med" w="med" type="none"/>
            <a:tailEnd len="med" w="med" type="triangle"/>
          </a:ln>
        </p:spPr>
      </p:cxnSp>
      <p:cxnSp>
        <p:nvCxnSpPr>
          <p:cNvPr id="263" name="Google Shape;263;p47"/>
          <p:cNvCxnSpPr>
            <a:endCxn id="261" idx="3"/>
          </p:cNvCxnSpPr>
          <p:nvPr/>
        </p:nvCxnSpPr>
        <p:spPr>
          <a:xfrm flipH="1">
            <a:off x="5084251" y="2134724"/>
            <a:ext cx="749400" cy="4554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4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9" name="Google Shape;269;p48"/>
          <p:cNvSpPr/>
          <p:nvPr/>
        </p:nvSpPr>
        <p:spPr>
          <a:xfrm>
            <a:off x="3928925" y="3809325"/>
            <a:ext cx="331200" cy="2943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Google Shape;270;p48"/>
          <p:cNvSpPr txBox="1"/>
          <p:nvPr>
            <p:ph idx="4294967295" type="body"/>
          </p:nvPr>
        </p:nvSpPr>
        <p:spPr>
          <a:xfrm>
            <a:off x="5189525" y="3742825"/>
            <a:ext cx="25581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Adjust window size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271" name="Google Shape;271;p48"/>
          <p:cNvCxnSpPr>
            <a:stCxn id="270" idx="1"/>
            <a:endCxn id="269" idx="6"/>
          </p:cNvCxnSpPr>
          <p:nvPr/>
        </p:nvCxnSpPr>
        <p:spPr>
          <a:xfrm rot="10800000">
            <a:off x="4260125" y="3956575"/>
            <a:ext cx="929400" cy="207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49"/>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277" name="Google Shape;277;p49"/>
          <p:cNvSpPr txBox="1"/>
          <p:nvPr>
            <p:ph idx="4294967295" type="body"/>
          </p:nvPr>
        </p:nvSpPr>
        <p:spPr>
          <a:xfrm>
            <a:off x="340475" y="761625"/>
            <a:ext cx="25581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Change workspace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278" name="Google Shape;278;p49"/>
          <p:cNvCxnSpPr>
            <a:stCxn id="277" idx="3"/>
          </p:cNvCxnSpPr>
          <p:nvPr/>
        </p:nvCxnSpPr>
        <p:spPr>
          <a:xfrm flipH="1" rot="10800000">
            <a:off x="2898575" y="321975"/>
            <a:ext cx="459900" cy="6741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50"/>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284" name="Google Shape;284;p50"/>
          <p:cNvCxnSpPr/>
          <p:nvPr/>
        </p:nvCxnSpPr>
        <p:spPr>
          <a:xfrm rot="10800000">
            <a:off x="4564500" y="331325"/>
            <a:ext cx="15000" cy="524400"/>
          </a:xfrm>
          <a:prstGeom prst="straightConnector1">
            <a:avLst/>
          </a:prstGeom>
          <a:noFill/>
          <a:ln cap="flat" cmpd="sng" w="28575">
            <a:solidFill>
              <a:srgbClr val="FF00FF"/>
            </a:solidFill>
            <a:prstDash val="solid"/>
            <a:round/>
            <a:headEnd len="med" w="med" type="none"/>
            <a:tailEnd len="med" w="med" type="triangle"/>
          </a:ln>
        </p:spPr>
      </p:cxnSp>
      <p:sp>
        <p:nvSpPr>
          <p:cNvPr id="285" name="Google Shape;285;p50"/>
          <p:cNvSpPr txBox="1"/>
          <p:nvPr>
            <p:ph idx="4294967295" type="body"/>
          </p:nvPr>
        </p:nvSpPr>
        <p:spPr>
          <a:xfrm>
            <a:off x="266875" y="4396125"/>
            <a:ext cx="25581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Audio Workspace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51"/>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291" name="Google Shape;291;p51"/>
          <p:cNvCxnSpPr/>
          <p:nvPr/>
        </p:nvCxnSpPr>
        <p:spPr>
          <a:xfrm flipH="1" rot="10800000">
            <a:off x="3606900" y="312900"/>
            <a:ext cx="113700" cy="496800"/>
          </a:xfrm>
          <a:prstGeom prst="straightConnector1">
            <a:avLst/>
          </a:prstGeom>
          <a:noFill/>
          <a:ln cap="flat" cmpd="sng" w="28575">
            <a:solidFill>
              <a:srgbClr val="FF00FF"/>
            </a:solidFill>
            <a:prstDash val="solid"/>
            <a:round/>
            <a:headEnd len="med" w="med" type="none"/>
            <a:tailEnd len="med" w="med" type="triangle"/>
          </a:ln>
        </p:spPr>
      </p:cxnSp>
      <p:sp>
        <p:nvSpPr>
          <p:cNvPr id="292" name="Google Shape;292;p51"/>
          <p:cNvSpPr txBox="1"/>
          <p:nvPr>
            <p:ph idx="4294967295" type="body"/>
          </p:nvPr>
        </p:nvSpPr>
        <p:spPr>
          <a:xfrm>
            <a:off x="266875" y="4396125"/>
            <a:ext cx="25581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Color Workspace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52"/>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298" name="Google Shape;298;p52"/>
          <p:cNvCxnSpPr/>
          <p:nvPr/>
        </p:nvCxnSpPr>
        <p:spPr>
          <a:xfrm flipH="1" rot="10800000">
            <a:off x="4812275" y="294500"/>
            <a:ext cx="113700" cy="496800"/>
          </a:xfrm>
          <a:prstGeom prst="straightConnector1">
            <a:avLst/>
          </a:prstGeom>
          <a:noFill/>
          <a:ln cap="flat" cmpd="sng" w="28575">
            <a:solidFill>
              <a:srgbClr val="FF00FF"/>
            </a:solidFill>
            <a:prstDash val="solid"/>
            <a:round/>
            <a:headEnd len="med" w="med" type="none"/>
            <a:tailEnd len="med" w="med" type="triangle"/>
          </a:ln>
        </p:spPr>
      </p:cxnSp>
      <p:sp>
        <p:nvSpPr>
          <p:cNvPr id="299" name="Google Shape;299;p52"/>
          <p:cNvSpPr txBox="1"/>
          <p:nvPr>
            <p:ph idx="4294967295" type="body"/>
          </p:nvPr>
        </p:nvSpPr>
        <p:spPr>
          <a:xfrm>
            <a:off x="266875" y="4396125"/>
            <a:ext cx="25581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Titles Workspace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Shot List</a:t>
            </a:r>
            <a:endParaRPr/>
          </a:p>
        </p:txBody>
      </p:sp>
      <p:sp>
        <p:nvSpPr>
          <p:cNvPr id="76" name="Google Shape;76;p1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Works the same way as a storyboard, but is more technical.</a:t>
            </a:r>
            <a:endParaRPr/>
          </a:p>
          <a:p>
            <a:pPr indent="0" lvl="0" marL="0" rtl="0">
              <a:spcBef>
                <a:spcPts val="1600"/>
              </a:spcBef>
              <a:spcAft>
                <a:spcPts val="0"/>
              </a:spcAft>
              <a:buNone/>
            </a:pPr>
            <a:r>
              <a:rPr lang="en"/>
              <a:t>Shot list is a full log of all the shots you want to include in your film; essentially it is a checklist filled with minute details that will give your film a sense of direction and efficiency.</a:t>
            </a:r>
            <a:endParaRPr/>
          </a:p>
          <a:p>
            <a:pPr indent="0" lvl="0" marL="0">
              <a:spcBef>
                <a:spcPts val="1600"/>
              </a:spcBef>
              <a:spcAft>
                <a:spcPts val="1600"/>
              </a:spcAft>
              <a:buNone/>
            </a:pPr>
            <a:r>
              <a:rPr lang="en"/>
              <a:t>Shot lists help you consider shooting footage based on location and setup; not necessarily in the order of the story.</a:t>
            </a:r>
            <a:endParaRPr/>
          </a:p>
        </p:txBody>
      </p:sp>
      <p:pic>
        <p:nvPicPr>
          <p:cNvPr id="77" name="Google Shape;77;p17"/>
          <p:cNvPicPr preferRelativeResize="0"/>
          <p:nvPr/>
        </p:nvPicPr>
        <p:blipFill>
          <a:blip r:embed="rId3">
            <a:alphaModFix/>
          </a:blip>
          <a:stretch>
            <a:fillRect/>
          </a:stretch>
        </p:blipFill>
        <p:spPr>
          <a:xfrm>
            <a:off x="3119700" y="1389588"/>
            <a:ext cx="6024301" cy="255091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Google Shape;304;p53"/>
          <p:cNvPicPr preferRelativeResize="0"/>
          <p:nvPr/>
        </p:nvPicPr>
        <p:blipFill>
          <a:blip r:embed="rId3">
            <a:alphaModFix/>
          </a:blip>
          <a:stretch>
            <a:fillRect/>
          </a:stretch>
        </p:blipFill>
        <p:spPr>
          <a:xfrm>
            <a:off x="447932" y="0"/>
            <a:ext cx="8248136" cy="5143500"/>
          </a:xfrm>
          <a:prstGeom prst="rect">
            <a:avLst/>
          </a:prstGeom>
          <a:noFill/>
          <a:ln>
            <a:noFill/>
          </a:ln>
        </p:spPr>
      </p:pic>
      <p:sp>
        <p:nvSpPr>
          <p:cNvPr id="305" name="Google Shape;305;p53"/>
          <p:cNvSpPr/>
          <p:nvPr/>
        </p:nvSpPr>
        <p:spPr>
          <a:xfrm>
            <a:off x="441650" y="2456725"/>
            <a:ext cx="2613300" cy="26223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Google Shape;306;p53"/>
          <p:cNvSpPr txBox="1"/>
          <p:nvPr>
            <p:ph idx="4294967295" type="body"/>
          </p:nvPr>
        </p:nvSpPr>
        <p:spPr>
          <a:xfrm>
            <a:off x="303675" y="1847375"/>
            <a:ext cx="745200" cy="4437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Bins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54"/>
          <p:cNvPicPr preferRelativeResize="0"/>
          <p:nvPr/>
        </p:nvPicPr>
        <p:blipFill>
          <a:blip r:embed="rId3">
            <a:alphaModFix/>
          </a:blip>
          <a:stretch>
            <a:fillRect/>
          </a:stretch>
        </p:blipFill>
        <p:spPr>
          <a:xfrm>
            <a:off x="447932" y="0"/>
            <a:ext cx="8248136" cy="5143500"/>
          </a:xfrm>
          <a:prstGeom prst="rect">
            <a:avLst/>
          </a:prstGeom>
          <a:noFill/>
          <a:ln>
            <a:noFill/>
          </a:ln>
        </p:spPr>
      </p:pic>
      <p:sp>
        <p:nvSpPr>
          <p:cNvPr id="312" name="Google Shape;312;p54"/>
          <p:cNvSpPr/>
          <p:nvPr/>
        </p:nvSpPr>
        <p:spPr>
          <a:xfrm>
            <a:off x="441650" y="2456725"/>
            <a:ext cx="2613300" cy="26223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Google Shape;313;p54"/>
          <p:cNvSpPr txBox="1"/>
          <p:nvPr>
            <p:ph idx="4294967295" type="body"/>
          </p:nvPr>
        </p:nvSpPr>
        <p:spPr>
          <a:xfrm>
            <a:off x="303675" y="1847375"/>
            <a:ext cx="745200" cy="4437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Bins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314" name="Google Shape;314;p54"/>
          <p:cNvCxnSpPr/>
          <p:nvPr/>
        </p:nvCxnSpPr>
        <p:spPr>
          <a:xfrm rot="10800000">
            <a:off x="2042800" y="4370600"/>
            <a:ext cx="1610100" cy="27600"/>
          </a:xfrm>
          <a:prstGeom prst="straightConnector1">
            <a:avLst/>
          </a:prstGeom>
          <a:noFill/>
          <a:ln cap="flat" cmpd="sng" w="28575">
            <a:solidFill>
              <a:srgbClr val="FF00FF"/>
            </a:solidFill>
            <a:prstDash val="solid"/>
            <a:round/>
            <a:headEnd len="med" w="med" type="none"/>
            <a:tailEnd len="med" w="med" type="triangle"/>
          </a:ln>
        </p:spPr>
      </p:cxnSp>
      <p:sp>
        <p:nvSpPr>
          <p:cNvPr id="315" name="Google Shape;315;p54"/>
          <p:cNvSpPr txBox="1"/>
          <p:nvPr>
            <p:ph idx="4294967295" type="body"/>
          </p:nvPr>
        </p:nvSpPr>
        <p:spPr>
          <a:xfrm>
            <a:off x="3842150" y="4162550"/>
            <a:ext cx="2764200" cy="4437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Put footage in here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p55"/>
          <p:cNvPicPr preferRelativeResize="0"/>
          <p:nvPr/>
        </p:nvPicPr>
        <p:blipFill>
          <a:blip r:embed="rId3">
            <a:alphaModFix/>
          </a:blip>
          <a:stretch>
            <a:fillRect/>
          </a:stretch>
        </p:blipFill>
        <p:spPr>
          <a:xfrm>
            <a:off x="552132" y="0"/>
            <a:ext cx="8039737" cy="514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56"/>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326" name="Google Shape;326;p56"/>
          <p:cNvSpPr/>
          <p:nvPr/>
        </p:nvSpPr>
        <p:spPr>
          <a:xfrm>
            <a:off x="579675" y="2401525"/>
            <a:ext cx="2539500" cy="26685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57"/>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332" name="Google Shape;332;p57"/>
          <p:cNvSpPr/>
          <p:nvPr/>
        </p:nvSpPr>
        <p:spPr>
          <a:xfrm>
            <a:off x="579675" y="2401525"/>
            <a:ext cx="2539500" cy="26685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Google Shape;333;p57"/>
          <p:cNvSpPr txBox="1"/>
          <p:nvPr>
            <p:ph idx="4294967295" type="body"/>
          </p:nvPr>
        </p:nvSpPr>
        <p:spPr>
          <a:xfrm>
            <a:off x="1278975" y="3625775"/>
            <a:ext cx="11409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New Bin</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334" name="Google Shape;334;p57"/>
          <p:cNvCxnSpPr/>
          <p:nvPr/>
        </p:nvCxnSpPr>
        <p:spPr>
          <a:xfrm>
            <a:off x="2291100" y="4204975"/>
            <a:ext cx="340500" cy="5523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58"/>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340" name="Google Shape;340;p58"/>
          <p:cNvSpPr/>
          <p:nvPr/>
        </p:nvSpPr>
        <p:spPr>
          <a:xfrm>
            <a:off x="579675" y="2401525"/>
            <a:ext cx="2539500" cy="26685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41" name="Google Shape;341;p58"/>
          <p:cNvCxnSpPr/>
          <p:nvPr/>
        </p:nvCxnSpPr>
        <p:spPr>
          <a:xfrm>
            <a:off x="156400" y="3018000"/>
            <a:ext cx="496800" cy="93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59"/>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347" name="Google Shape;347;p59"/>
          <p:cNvSpPr/>
          <p:nvPr/>
        </p:nvSpPr>
        <p:spPr>
          <a:xfrm>
            <a:off x="579675" y="2401525"/>
            <a:ext cx="2539500" cy="26685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48" name="Google Shape;348;p59"/>
          <p:cNvCxnSpPr/>
          <p:nvPr/>
        </p:nvCxnSpPr>
        <p:spPr>
          <a:xfrm>
            <a:off x="156400" y="3018000"/>
            <a:ext cx="496800" cy="93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60"/>
          <p:cNvPicPr preferRelativeResize="0"/>
          <p:nvPr/>
        </p:nvPicPr>
        <p:blipFill>
          <a:blip r:embed="rId3">
            <a:alphaModFix/>
          </a:blip>
          <a:stretch>
            <a:fillRect/>
          </a:stretch>
        </p:blipFill>
        <p:spPr>
          <a:xfrm>
            <a:off x="552132" y="0"/>
            <a:ext cx="8039737" cy="5143501"/>
          </a:xfrm>
          <a:prstGeom prst="rect">
            <a:avLst/>
          </a:prstGeom>
          <a:noFill/>
          <a:ln>
            <a:noFill/>
          </a:ln>
        </p:spPr>
      </p:pic>
      <p:pic>
        <p:nvPicPr>
          <p:cNvPr id="354" name="Google Shape;354;p60"/>
          <p:cNvPicPr preferRelativeResize="0"/>
          <p:nvPr/>
        </p:nvPicPr>
        <p:blipFill>
          <a:blip r:embed="rId4">
            <a:alphaModFix/>
          </a:blip>
          <a:stretch>
            <a:fillRect/>
          </a:stretch>
        </p:blipFill>
        <p:spPr>
          <a:xfrm>
            <a:off x="1591826" y="981425"/>
            <a:ext cx="6291551" cy="3909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pic>
        <p:nvPicPr>
          <p:cNvPr id="359" name="Google Shape;359;p61"/>
          <p:cNvPicPr preferRelativeResize="0"/>
          <p:nvPr/>
        </p:nvPicPr>
        <p:blipFill>
          <a:blip r:embed="rId3">
            <a:alphaModFix/>
          </a:blip>
          <a:stretch>
            <a:fillRect/>
          </a:stretch>
        </p:blipFill>
        <p:spPr>
          <a:xfrm>
            <a:off x="552132" y="0"/>
            <a:ext cx="8039737" cy="5143501"/>
          </a:xfrm>
          <a:prstGeom prst="rect">
            <a:avLst/>
          </a:prstGeom>
          <a:noFill/>
          <a:ln>
            <a:noFill/>
          </a:ln>
        </p:spPr>
      </p:pic>
      <p:pic>
        <p:nvPicPr>
          <p:cNvPr id="360" name="Google Shape;360;p61"/>
          <p:cNvPicPr preferRelativeResize="0"/>
          <p:nvPr/>
        </p:nvPicPr>
        <p:blipFill>
          <a:blip r:embed="rId4">
            <a:alphaModFix/>
          </a:blip>
          <a:stretch>
            <a:fillRect/>
          </a:stretch>
        </p:blipFill>
        <p:spPr>
          <a:xfrm>
            <a:off x="1591826" y="981425"/>
            <a:ext cx="6291551" cy="3909050"/>
          </a:xfrm>
          <a:prstGeom prst="rect">
            <a:avLst/>
          </a:prstGeom>
          <a:noFill/>
          <a:ln>
            <a:noFill/>
          </a:ln>
        </p:spPr>
      </p:pic>
      <p:cxnSp>
        <p:nvCxnSpPr>
          <p:cNvPr id="361" name="Google Shape;361;p61"/>
          <p:cNvCxnSpPr/>
          <p:nvPr/>
        </p:nvCxnSpPr>
        <p:spPr>
          <a:xfrm flipH="1" rot="10800000">
            <a:off x="4766250" y="1803275"/>
            <a:ext cx="110400" cy="8835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62"/>
          <p:cNvPicPr preferRelativeResize="0"/>
          <p:nvPr/>
        </p:nvPicPr>
        <p:blipFill>
          <a:blip r:embed="rId3">
            <a:alphaModFix/>
          </a:blip>
          <a:stretch>
            <a:fillRect/>
          </a:stretch>
        </p:blipFill>
        <p:spPr>
          <a:xfrm>
            <a:off x="552132" y="0"/>
            <a:ext cx="8039737" cy="5143501"/>
          </a:xfrm>
          <a:prstGeom prst="rect">
            <a:avLst/>
          </a:prstGeom>
          <a:noFill/>
          <a:ln>
            <a:noFill/>
          </a:ln>
        </p:spPr>
      </p:pic>
      <p:pic>
        <p:nvPicPr>
          <p:cNvPr id="367" name="Google Shape;367;p62"/>
          <p:cNvPicPr preferRelativeResize="0"/>
          <p:nvPr/>
        </p:nvPicPr>
        <p:blipFill>
          <a:blip r:embed="rId4">
            <a:alphaModFix/>
          </a:blip>
          <a:stretch>
            <a:fillRect/>
          </a:stretch>
        </p:blipFill>
        <p:spPr>
          <a:xfrm>
            <a:off x="1591826" y="981425"/>
            <a:ext cx="6291551" cy="3909050"/>
          </a:xfrm>
          <a:prstGeom prst="rect">
            <a:avLst/>
          </a:prstGeom>
          <a:noFill/>
          <a:ln>
            <a:noFill/>
          </a:ln>
        </p:spPr>
      </p:pic>
      <p:cxnSp>
        <p:nvCxnSpPr>
          <p:cNvPr id="368" name="Google Shape;368;p62"/>
          <p:cNvCxnSpPr/>
          <p:nvPr/>
        </p:nvCxnSpPr>
        <p:spPr>
          <a:xfrm>
            <a:off x="156400" y="3018000"/>
            <a:ext cx="496800" cy="9300"/>
          </a:xfrm>
          <a:prstGeom prst="straightConnector1">
            <a:avLst/>
          </a:prstGeom>
          <a:noFill/>
          <a:ln cap="flat" cmpd="sng" w="28575">
            <a:solidFill>
              <a:srgbClr val="FF00FF"/>
            </a:solidFill>
            <a:prstDash val="solid"/>
            <a:round/>
            <a:headEnd len="med" w="med" type="none"/>
            <a:tailEnd len="med" w="med" type="triangle"/>
          </a:ln>
        </p:spPr>
      </p:cxnSp>
      <p:cxnSp>
        <p:nvCxnSpPr>
          <p:cNvPr id="369" name="Google Shape;369;p62"/>
          <p:cNvCxnSpPr/>
          <p:nvPr/>
        </p:nvCxnSpPr>
        <p:spPr>
          <a:xfrm flipH="1" rot="10800000">
            <a:off x="4766250" y="1803275"/>
            <a:ext cx="110400" cy="883500"/>
          </a:xfrm>
          <a:prstGeom prst="straightConnector1">
            <a:avLst/>
          </a:prstGeom>
          <a:noFill/>
          <a:ln cap="flat" cmpd="sng" w="28575">
            <a:solidFill>
              <a:srgbClr val="FF00FF"/>
            </a:solidFill>
            <a:prstDash val="solid"/>
            <a:round/>
            <a:headEnd len="med" w="med" type="none"/>
            <a:tailEnd len="med" w="med" type="triangle"/>
          </a:ln>
        </p:spPr>
      </p:cxnSp>
      <p:sp>
        <p:nvSpPr>
          <p:cNvPr id="370" name="Google Shape;370;p62"/>
          <p:cNvSpPr txBox="1"/>
          <p:nvPr>
            <p:ph idx="4294967295" type="body"/>
          </p:nvPr>
        </p:nvSpPr>
        <p:spPr>
          <a:xfrm>
            <a:off x="3662100" y="2613625"/>
            <a:ext cx="2005800" cy="4044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Drag into Video Footage Bin</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Scene? Shot?</a:t>
            </a:r>
            <a:endParaRPr/>
          </a:p>
        </p:txBody>
      </p:sp>
      <p:sp>
        <p:nvSpPr>
          <p:cNvPr id="83" name="Google Shape;83;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scene is a unit of story that takes place at a specific location and time. </a:t>
            </a:r>
            <a:endParaRPr/>
          </a:p>
          <a:p>
            <a:pPr indent="0" lvl="0" marL="0" rtl="0">
              <a:spcBef>
                <a:spcPts val="1600"/>
              </a:spcBef>
              <a:spcAft>
                <a:spcPts val="0"/>
              </a:spcAft>
              <a:buNone/>
            </a:pPr>
            <a:r>
              <a:rPr lang="en"/>
              <a:t>If one of these changes, you have a new scene.</a:t>
            </a:r>
            <a:endParaRPr/>
          </a:p>
          <a:p>
            <a:pPr indent="0" lvl="0" marL="0" rtl="0">
              <a:spcBef>
                <a:spcPts val="160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1600"/>
              </a:spcAft>
              <a:buNone/>
            </a:pPr>
            <a:r>
              <a:rPr lang="en"/>
              <a:t>A scene consists of multiple shots.</a:t>
            </a:r>
            <a:endParaRPr/>
          </a:p>
        </p:txBody>
      </p:sp>
      <p:sp>
        <p:nvSpPr>
          <p:cNvPr id="84" name="Google Shape;84;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shot is a single continuous angle of view that probably only shows one part of the action at the scene.</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a:spcBef>
                <a:spcPts val="1600"/>
              </a:spcBef>
              <a:spcAft>
                <a:spcPts val="1600"/>
              </a:spcAft>
              <a:buNone/>
            </a:pPr>
            <a:r>
              <a:rPr lang="en"/>
              <a:t>Multiple shots make up a scene.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cxnSp>
        <p:nvCxnSpPr>
          <p:cNvPr id="375" name="Google Shape;375;p63"/>
          <p:cNvCxnSpPr/>
          <p:nvPr/>
        </p:nvCxnSpPr>
        <p:spPr>
          <a:xfrm>
            <a:off x="156400" y="3174421"/>
            <a:ext cx="496800" cy="9300"/>
          </a:xfrm>
          <a:prstGeom prst="straightConnector1">
            <a:avLst/>
          </a:prstGeom>
          <a:noFill/>
          <a:ln cap="flat" cmpd="sng" w="28575">
            <a:solidFill>
              <a:srgbClr val="FF00FF"/>
            </a:solidFill>
            <a:prstDash val="solid"/>
            <a:round/>
            <a:headEnd len="med" w="med" type="none"/>
            <a:tailEnd len="med" w="med" type="triangle"/>
          </a:ln>
        </p:spPr>
      </p:cxnSp>
      <p:pic>
        <p:nvPicPr>
          <p:cNvPr id="376" name="Google Shape;376;p63"/>
          <p:cNvPicPr preferRelativeResize="0"/>
          <p:nvPr/>
        </p:nvPicPr>
        <p:blipFill>
          <a:blip r:embed="rId3">
            <a:alphaModFix/>
          </a:blip>
          <a:stretch>
            <a:fillRect/>
          </a:stretch>
        </p:blipFill>
        <p:spPr>
          <a:xfrm>
            <a:off x="552132" y="0"/>
            <a:ext cx="8039737" cy="51435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cxnSp>
        <p:nvCxnSpPr>
          <p:cNvPr id="381" name="Google Shape;381;p64"/>
          <p:cNvCxnSpPr/>
          <p:nvPr/>
        </p:nvCxnSpPr>
        <p:spPr>
          <a:xfrm>
            <a:off x="128800" y="3809321"/>
            <a:ext cx="496800" cy="9300"/>
          </a:xfrm>
          <a:prstGeom prst="straightConnector1">
            <a:avLst/>
          </a:prstGeom>
          <a:noFill/>
          <a:ln cap="flat" cmpd="sng" w="28575">
            <a:solidFill>
              <a:srgbClr val="FF00FF"/>
            </a:solidFill>
            <a:prstDash val="solid"/>
            <a:round/>
            <a:headEnd len="med" w="med" type="none"/>
            <a:tailEnd len="med" w="med" type="triangle"/>
          </a:ln>
        </p:spPr>
      </p:cxnSp>
      <p:pic>
        <p:nvPicPr>
          <p:cNvPr id="382" name="Google Shape;382;p64"/>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383" name="Google Shape;383;p64"/>
          <p:cNvSpPr txBox="1"/>
          <p:nvPr>
            <p:ph idx="4294967295" type="body"/>
          </p:nvPr>
        </p:nvSpPr>
        <p:spPr>
          <a:xfrm>
            <a:off x="460050" y="4104250"/>
            <a:ext cx="2015100" cy="524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Make a copy</a:t>
            </a:r>
            <a:endParaRPr b="1" sz="20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cxnSp>
        <p:nvCxnSpPr>
          <p:cNvPr id="388" name="Google Shape;388;p65"/>
          <p:cNvCxnSpPr/>
          <p:nvPr/>
        </p:nvCxnSpPr>
        <p:spPr>
          <a:xfrm>
            <a:off x="128800" y="3809321"/>
            <a:ext cx="496800" cy="9300"/>
          </a:xfrm>
          <a:prstGeom prst="straightConnector1">
            <a:avLst/>
          </a:prstGeom>
          <a:noFill/>
          <a:ln cap="flat" cmpd="sng" w="28575">
            <a:solidFill>
              <a:srgbClr val="FF00FF"/>
            </a:solidFill>
            <a:prstDash val="solid"/>
            <a:round/>
            <a:headEnd len="med" w="med" type="none"/>
            <a:tailEnd len="med" w="med" type="triangle"/>
          </a:ln>
        </p:spPr>
      </p:cxnSp>
      <p:pic>
        <p:nvPicPr>
          <p:cNvPr id="389" name="Google Shape;389;p65"/>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390" name="Google Shape;390;p65"/>
          <p:cNvSpPr txBox="1"/>
          <p:nvPr>
            <p:ph idx="4294967295" type="body"/>
          </p:nvPr>
        </p:nvSpPr>
        <p:spPr>
          <a:xfrm>
            <a:off x="460050" y="4104250"/>
            <a:ext cx="2015100" cy="524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Ctl + c, Ctl + v</a:t>
            </a:r>
            <a:endParaRPr b="1" sz="20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Google Shape;395;p66"/>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396" name="Google Shape;396;p66"/>
          <p:cNvSpPr txBox="1"/>
          <p:nvPr>
            <p:ph idx="4294967295" type="body"/>
          </p:nvPr>
        </p:nvSpPr>
        <p:spPr>
          <a:xfrm>
            <a:off x="1821900" y="3641650"/>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New Bin</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397" name="Google Shape;397;p66"/>
          <p:cNvCxnSpPr/>
          <p:nvPr/>
        </p:nvCxnSpPr>
        <p:spPr>
          <a:xfrm>
            <a:off x="2502750" y="4278575"/>
            <a:ext cx="138000" cy="4602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cxnSp>
        <p:nvCxnSpPr>
          <p:cNvPr id="402" name="Google Shape;402;p67"/>
          <p:cNvCxnSpPr/>
          <p:nvPr/>
        </p:nvCxnSpPr>
        <p:spPr>
          <a:xfrm>
            <a:off x="128800" y="3045617"/>
            <a:ext cx="496800" cy="9300"/>
          </a:xfrm>
          <a:prstGeom prst="straightConnector1">
            <a:avLst/>
          </a:prstGeom>
          <a:noFill/>
          <a:ln cap="flat" cmpd="sng" w="28575">
            <a:solidFill>
              <a:srgbClr val="FF00FF"/>
            </a:solidFill>
            <a:prstDash val="solid"/>
            <a:round/>
            <a:headEnd len="med" w="med" type="none"/>
            <a:tailEnd len="med" w="med" type="triangle"/>
          </a:ln>
        </p:spPr>
      </p:cxnSp>
      <p:pic>
        <p:nvPicPr>
          <p:cNvPr id="403" name="Google Shape;403;p67"/>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404" name="Google Shape;404;p67"/>
          <p:cNvCxnSpPr/>
          <p:nvPr/>
        </p:nvCxnSpPr>
        <p:spPr>
          <a:xfrm>
            <a:off x="2502750" y="4278575"/>
            <a:ext cx="138000" cy="460200"/>
          </a:xfrm>
          <a:prstGeom prst="straightConnector1">
            <a:avLst/>
          </a:prstGeom>
          <a:noFill/>
          <a:ln cap="flat" cmpd="sng" w="28575">
            <a:solidFill>
              <a:srgbClr val="FF00FF"/>
            </a:solidFill>
            <a:prstDash val="solid"/>
            <a:round/>
            <a:headEnd len="med" w="med" type="none"/>
            <a:tailEnd len="med" w="med" type="triangle"/>
          </a:ln>
        </p:spPr>
      </p:cxnSp>
      <p:sp>
        <p:nvSpPr>
          <p:cNvPr id="405" name="Google Shape;405;p67"/>
          <p:cNvSpPr txBox="1"/>
          <p:nvPr>
            <p:ph idx="4294967295" type="body"/>
          </p:nvPr>
        </p:nvSpPr>
        <p:spPr>
          <a:xfrm>
            <a:off x="1821900" y="3641650"/>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New Bin</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406" name="Google Shape;406;p67"/>
          <p:cNvSpPr txBox="1"/>
          <p:nvPr>
            <p:ph idx="4294967295" type="body"/>
          </p:nvPr>
        </p:nvSpPr>
        <p:spPr>
          <a:xfrm>
            <a:off x="446900" y="2266625"/>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Sequences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cxnSp>
        <p:nvCxnSpPr>
          <p:cNvPr id="411" name="Google Shape;411;p68"/>
          <p:cNvCxnSpPr/>
          <p:nvPr/>
        </p:nvCxnSpPr>
        <p:spPr>
          <a:xfrm>
            <a:off x="128800" y="3165234"/>
            <a:ext cx="496800" cy="9300"/>
          </a:xfrm>
          <a:prstGeom prst="straightConnector1">
            <a:avLst/>
          </a:prstGeom>
          <a:noFill/>
          <a:ln cap="flat" cmpd="sng" w="28575">
            <a:solidFill>
              <a:srgbClr val="FF00FF"/>
            </a:solidFill>
            <a:prstDash val="solid"/>
            <a:round/>
            <a:headEnd len="med" w="med" type="none"/>
            <a:tailEnd len="med" w="med" type="triangle"/>
          </a:ln>
        </p:spPr>
      </p:cxnSp>
      <p:pic>
        <p:nvPicPr>
          <p:cNvPr id="412" name="Google Shape;412;p68"/>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413" name="Google Shape;413;p68"/>
          <p:cNvCxnSpPr/>
          <p:nvPr/>
        </p:nvCxnSpPr>
        <p:spPr>
          <a:xfrm>
            <a:off x="2502750" y="4278575"/>
            <a:ext cx="138000" cy="460200"/>
          </a:xfrm>
          <a:prstGeom prst="straightConnector1">
            <a:avLst/>
          </a:prstGeom>
          <a:noFill/>
          <a:ln cap="flat" cmpd="sng" w="28575">
            <a:solidFill>
              <a:srgbClr val="FF00FF"/>
            </a:solidFill>
            <a:prstDash val="solid"/>
            <a:round/>
            <a:headEnd len="med" w="med" type="none"/>
            <a:tailEnd len="med" w="med" type="triangle"/>
          </a:ln>
        </p:spPr>
      </p:cxnSp>
      <p:sp>
        <p:nvSpPr>
          <p:cNvPr id="414" name="Google Shape;414;p68"/>
          <p:cNvSpPr txBox="1"/>
          <p:nvPr>
            <p:ph idx="4294967295" type="body"/>
          </p:nvPr>
        </p:nvSpPr>
        <p:spPr>
          <a:xfrm>
            <a:off x="1821900" y="3641650"/>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New Bin</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415" name="Google Shape;415;p68"/>
          <p:cNvSpPr txBox="1"/>
          <p:nvPr>
            <p:ph idx="4294967295" type="body"/>
          </p:nvPr>
        </p:nvSpPr>
        <p:spPr>
          <a:xfrm>
            <a:off x="446900" y="2266625"/>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Stringouts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cxnSp>
        <p:nvCxnSpPr>
          <p:cNvPr id="420" name="Google Shape;420;p69"/>
          <p:cNvCxnSpPr/>
          <p:nvPr/>
        </p:nvCxnSpPr>
        <p:spPr>
          <a:xfrm>
            <a:off x="128800" y="3165234"/>
            <a:ext cx="496800" cy="9300"/>
          </a:xfrm>
          <a:prstGeom prst="straightConnector1">
            <a:avLst/>
          </a:prstGeom>
          <a:noFill/>
          <a:ln cap="flat" cmpd="sng" w="28575">
            <a:solidFill>
              <a:srgbClr val="FF00FF"/>
            </a:solidFill>
            <a:prstDash val="solid"/>
            <a:round/>
            <a:headEnd len="med" w="med" type="none"/>
            <a:tailEnd len="med" w="med" type="triangle"/>
          </a:ln>
        </p:spPr>
      </p:cxnSp>
      <p:pic>
        <p:nvPicPr>
          <p:cNvPr id="421" name="Google Shape;421;p69"/>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422" name="Google Shape;422;p69"/>
          <p:cNvCxnSpPr/>
          <p:nvPr/>
        </p:nvCxnSpPr>
        <p:spPr>
          <a:xfrm>
            <a:off x="2502750" y="4278575"/>
            <a:ext cx="138000" cy="460200"/>
          </a:xfrm>
          <a:prstGeom prst="straightConnector1">
            <a:avLst/>
          </a:prstGeom>
          <a:noFill/>
          <a:ln cap="flat" cmpd="sng" w="28575">
            <a:solidFill>
              <a:srgbClr val="FF00FF"/>
            </a:solidFill>
            <a:prstDash val="solid"/>
            <a:round/>
            <a:headEnd len="med" w="med" type="none"/>
            <a:tailEnd len="med" w="med" type="triangle"/>
          </a:ln>
        </p:spPr>
      </p:cxnSp>
      <p:sp>
        <p:nvSpPr>
          <p:cNvPr id="423" name="Google Shape;423;p69"/>
          <p:cNvSpPr txBox="1"/>
          <p:nvPr>
            <p:ph idx="4294967295" type="body"/>
          </p:nvPr>
        </p:nvSpPr>
        <p:spPr>
          <a:xfrm>
            <a:off x="1821900" y="3641650"/>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New Bin</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424" name="Google Shape;424;p69"/>
          <p:cNvSpPr txBox="1"/>
          <p:nvPr>
            <p:ph idx="4294967295" type="body"/>
          </p:nvPr>
        </p:nvSpPr>
        <p:spPr>
          <a:xfrm>
            <a:off x="446900" y="2266625"/>
            <a:ext cx="1499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Cuts/Edits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cxnSp>
        <p:nvCxnSpPr>
          <p:cNvPr id="429" name="Google Shape;429;p70"/>
          <p:cNvCxnSpPr/>
          <p:nvPr/>
        </p:nvCxnSpPr>
        <p:spPr>
          <a:xfrm>
            <a:off x="128800" y="3542485"/>
            <a:ext cx="496800" cy="9300"/>
          </a:xfrm>
          <a:prstGeom prst="straightConnector1">
            <a:avLst/>
          </a:prstGeom>
          <a:noFill/>
          <a:ln cap="flat" cmpd="sng" w="28575">
            <a:solidFill>
              <a:srgbClr val="FF00FF"/>
            </a:solidFill>
            <a:prstDash val="solid"/>
            <a:round/>
            <a:headEnd len="med" w="med" type="none"/>
            <a:tailEnd len="med" w="med" type="triangle"/>
          </a:ln>
        </p:spPr>
      </p:cxnSp>
      <p:pic>
        <p:nvPicPr>
          <p:cNvPr id="430" name="Google Shape;430;p70"/>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431" name="Google Shape;431;p70"/>
          <p:cNvSpPr txBox="1"/>
          <p:nvPr>
            <p:ph idx="4294967295" type="body"/>
          </p:nvPr>
        </p:nvSpPr>
        <p:spPr>
          <a:xfrm>
            <a:off x="1601000" y="3812450"/>
            <a:ext cx="33954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Move into Stringouts folder</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pic>
        <p:nvPicPr>
          <p:cNvPr id="436" name="Google Shape;436;p71"/>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437" name="Google Shape;437;p71"/>
          <p:cNvCxnSpPr/>
          <p:nvPr/>
        </p:nvCxnSpPr>
        <p:spPr>
          <a:xfrm>
            <a:off x="128800" y="3542485"/>
            <a:ext cx="496800" cy="9300"/>
          </a:xfrm>
          <a:prstGeom prst="straightConnector1">
            <a:avLst/>
          </a:prstGeom>
          <a:noFill/>
          <a:ln cap="flat" cmpd="sng" w="28575">
            <a:solidFill>
              <a:srgbClr val="FF00FF"/>
            </a:solidFill>
            <a:prstDash val="solid"/>
            <a:round/>
            <a:headEnd len="med" w="med" type="none"/>
            <a:tailEnd len="med" w="med" type="triangle"/>
          </a:ln>
        </p:spPr>
      </p:cxnSp>
      <p:sp>
        <p:nvSpPr>
          <p:cNvPr id="438" name="Google Shape;438;p71"/>
          <p:cNvSpPr txBox="1"/>
          <p:nvPr>
            <p:ph idx="4294967295" type="body"/>
          </p:nvPr>
        </p:nvSpPr>
        <p:spPr>
          <a:xfrm>
            <a:off x="1601000" y="3812450"/>
            <a:ext cx="22818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Rename sequence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pic>
        <p:nvPicPr>
          <p:cNvPr id="443" name="Google Shape;443;p72"/>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444" name="Google Shape;444;p72"/>
          <p:cNvCxnSpPr/>
          <p:nvPr/>
        </p:nvCxnSpPr>
        <p:spPr>
          <a:xfrm>
            <a:off x="138000" y="3027210"/>
            <a:ext cx="496800" cy="9300"/>
          </a:xfrm>
          <a:prstGeom prst="straightConnector1">
            <a:avLst/>
          </a:prstGeom>
          <a:noFill/>
          <a:ln cap="flat" cmpd="sng" w="28575">
            <a:solidFill>
              <a:srgbClr val="FF00FF"/>
            </a:solidFill>
            <a:prstDash val="solid"/>
            <a:round/>
            <a:headEnd len="med" w="med" type="none"/>
            <a:tailEnd len="med" w="med" type="triangle"/>
          </a:ln>
        </p:spPr>
      </p:cxnSp>
      <p:sp>
        <p:nvSpPr>
          <p:cNvPr id="445" name="Google Shape;445;p72"/>
          <p:cNvSpPr txBox="1"/>
          <p:nvPr>
            <p:ph idx="4294967295" type="body"/>
          </p:nvPr>
        </p:nvSpPr>
        <p:spPr>
          <a:xfrm>
            <a:off x="3496450" y="3312675"/>
            <a:ext cx="31470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Make a copy of sequence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8" name="Shape 88"/>
        <p:cNvGrpSpPr/>
        <p:nvPr/>
      </p:nvGrpSpPr>
      <p:grpSpPr>
        <a:xfrm>
          <a:off x="0" y="0"/>
          <a:ext cx="0" cy="0"/>
          <a:chOff x="0" y="0"/>
          <a:chExt cx="0" cy="0"/>
        </a:xfrm>
      </p:grpSpPr>
      <p:pic>
        <p:nvPicPr>
          <p:cNvPr id="89" name="Google Shape;89;p19"/>
          <p:cNvPicPr preferRelativeResize="0"/>
          <p:nvPr/>
        </p:nvPicPr>
        <p:blipFill>
          <a:blip r:embed="rId3">
            <a:alphaModFix/>
          </a:blip>
          <a:stretch>
            <a:fillRect/>
          </a:stretch>
        </p:blipFill>
        <p:spPr>
          <a:xfrm>
            <a:off x="1313400" y="291838"/>
            <a:ext cx="6517200" cy="45598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id="450" name="Google Shape;450;p73"/>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451" name="Google Shape;451;p73"/>
          <p:cNvCxnSpPr/>
          <p:nvPr/>
        </p:nvCxnSpPr>
        <p:spPr>
          <a:xfrm>
            <a:off x="147201" y="3422864"/>
            <a:ext cx="496800" cy="9300"/>
          </a:xfrm>
          <a:prstGeom prst="straightConnector1">
            <a:avLst/>
          </a:prstGeom>
          <a:noFill/>
          <a:ln cap="flat" cmpd="sng" w="28575">
            <a:solidFill>
              <a:srgbClr val="FF00FF"/>
            </a:solidFill>
            <a:prstDash val="solid"/>
            <a:round/>
            <a:headEnd len="med" w="med" type="none"/>
            <a:tailEnd len="med" w="med" type="triangle"/>
          </a:ln>
        </p:spPr>
      </p:cxnSp>
      <p:sp>
        <p:nvSpPr>
          <p:cNvPr id="452" name="Google Shape;452;p73"/>
          <p:cNvSpPr txBox="1"/>
          <p:nvPr>
            <p:ph idx="4294967295" type="body"/>
          </p:nvPr>
        </p:nvSpPr>
        <p:spPr>
          <a:xfrm>
            <a:off x="3496450" y="3312675"/>
            <a:ext cx="31929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Move into Selects folder</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id="457" name="Google Shape;457;p74"/>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458" name="Google Shape;458;p74"/>
          <p:cNvCxnSpPr/>
          <p:nvPr/>
        </p:nvCxnSpPr>
        <p:spPr>
          <a:xfrm>
            <a:off x="147201" y="3422864"/>
            <a:ext cx="496800" cy="9300"/>
          </a:xfrm>
          <a:prstGeom prst="straightConnector1">
            <a:avLst/>
          </a:prstGeom>
          <a:noFill/>
          <a:ln cap="flat" cmpd="sng" w="28575">
            <a:solidFill>
              <a:srgbClr val="FF00FF"/>
            </a:solidFill>
            <a:prstDash val="solid"/>
            <a:round/>
            <a:headEnd len="med" w="med" type="none"/>
            <a:tailEnd len="med" w="med" type="triangle"/>
          </a:ln>
        </p:spPr>
      </p:cxnSp>
      <p:sp>
        <p:nvSpPr>
          <p:cNvPr id="459" name="Google Shape;459;p74"/>
          <p:cNvSpPr txBox="1"/>
          <p:nvPr>
            <p:ph idx="4294967295" type="body"/>
          </p:nvPr>
        </p:nvSpPr>
        <p:spPr>
          <a:xfrm>
            <a:off x="147200" y="2392550"/>
            <a:ext cx="28893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Make selections in here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pic>
        <p:nvPicPr>
          <p:cNvPr id="464" name="Google Shape;464;p75"/>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465" name="Google Shape;465;p75"/>
          <p:cNvCxnSpPr/>
          <p:nvPr/>
        </p:nvCxnSpPr>
        <p:spPr>
          <a:xfrm flipH="1">
            <a:off x="5925725" y="2631550"/>
            <a:ext cx="910800" cy="460200"/>
          </a:xfrm>
          <a:prstGeom prst="straightConnector1">
            <a:avLst/>
          </a:prstGeom>
          <a:noFill/>
          <a:ln cap="flat" cmpd="sng" w="28575">
            <a:solidFill>
              <a:srgbClr val="FF00FF"/>
            </a:solidFill>
            <a:prstDash val="solid"/>
            <a:round/>
            <a:headEnd len="med" w="med" type="none"/>
            <a:tailEnd len="med" w="med" type="triangle"/>
          </a:ln>
        </p:spPr>
      </p:cxnSp>
      <p:sp>
        <p:nvSpPr>
          <p:cNvPr id="466" name="Google Shape;466;p75"/>
          <p:cNvSpPr txBox="1"/>
          <p:nvPr>
            <p:ph idx="4294967295" type="body"/>
          </p:nvPr>
        </p:nvSpPr>
        <p:spPr>
          <a:xfrm>
            <a:off x="1490600" y="791550"/>
            <a:ext cx="16104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The Timeline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467" name="Google Shape;467;p75"/>
          <p:cNvSpPr txBox="1"/>
          <p:nvPr>
            <p:ph idx="4294967295" type="body"/>
          </p:nvPr>
        </p:nvSpPr>
        <p:spPr>
          <a:xfrm>
            <a:off x="6036025" y="1670850"/>
            <a:ext cx="2204400" cy="82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Drag and drop clips in here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id="472" name="Google Shape;472;p76"/>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473" name="Google Shape;473;p76"/>
          <p:cNvCxnSpPr/>
          <p:nvPr/>
        </p:nvCxnSpPr>
        <p:spPr>
          <a:xfrm flipH="1">
            <a:off x="4177300" y="2383125"/>
            <a:ext cx="2521200" cy="1545900"/>
          </a:xfrm>
          <a:prstGeom prst="straightConnector1">
            <a:avLst/>
          </a:prstGeom>
          <a:noFill/>
          <a:ln cap="flat" cmpd="sng" w="28575">
            <a:solidFill>
              <a:srgbClr val="FF00FF"/>
            </a:solidFill>
            <a:prstDash val="solid"/>
            <a:round/>
            <a:headEnd len="med" w="med" type="none"/>
            <a:tailEnd len="med" w="med" type="triangle"/>
          </a:ln>
        </p:spPr>
      </p:cxnSp>
      <p:sp>
        <p:nvSpPr>
          <p:cNvPr id="474" name="Google Shape;474;p76"/>
          <p:cNvSpPr txBox="1"/>
          <p:nvPr>
            <p:ph idx="4294967295" type="body"/>
          </p:nvPr>
        </p:nvSpPr>
        <p:spPr>
          <a:xfrm>
            <a:off x="1490600" y="791550"/>
            <a:ext cx="19323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Stacking Clips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475" name="Google Shape;475;p76"/>
          <p:cNvSpPr txBox="1"/>
          <p:nvPr>
            <p:ph idx="4294967295" type="body"/>
          </p:nvPr>
        </p:nvSpPr>
        <p:spPr>
          <a:xfrm>
            <a:off x="5723175" y="1424425"/>
            <a:ext cx="3110100" cy="80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Extra tracks are created automatically.</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pic>
        <p:nvPicPr>
          <p:cNvPr id="480" name="Google Shape;480;p77"/>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481" name="Google Shape;481;p77"/>
          <p:cNvCxnSpPr/>
          <p:nvPr/>
        </p:nvCxnSpPr>
        <p:spPr>
          <a:xfrm flipH="1">
            <a:off x="6523525" y="2051875"/>
            <a:ext cx="349800" cy="1242000"/>
          </a:xfrm>
          <a:prstGeom prst="straightConnector1">
            <a:avLst/>
          </a:prstGeom>
          <a:noFill/>
          <a:ln cap="flat" cmpd="sng" w="28575">
            <a:solidFill>
              <a:srgbClr val="FF00FF"/>
            </a:solidFill>
            <a:prstDash val="solid"/>
            <a:round/>
            <a:headEnd len="med" w="med" type="none"/>
            <a:tailEnd len="med" w="med" type="triangle"/>
          </a:ln>
        </p:spPr>
      </p:cxnSp>
      <p:sp>
        <p:nvSpPr>
          <p:cNvPr id="482" name="Google Shape;482;p77"/>
          <p:cNvSpPr txBox="1"/>
          <p:nvPr>
            <p:ph idx="4294967295" type="body"/>
          </p:nvPr>
        </p:nvSpPr>
        <p:spPr>
          <a:xfrm>
            <a:off x="1490600" y="791550"/>
            <a:ext cx="19323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Stacking Clips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483" name="Google Shape;483;p77"/>
          <p:cNvSpPr txBox="1"/>
          <p:nvPr>
            <p:ph idx="4294967295" type="body"/>
          </p:nvPr>
        </p:nvSpPr>
        <p:spPr>
          <a:xfrm>
            <a:off x="5723175" y="478475"/>
            <a:ext cx="3110100" cy="142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Only top clips are visible.</a:t>
            </a:r>
            <a:endParaRPr b="1" sz="2000">
              <a:solidFill>
                <a:srgbClr val="4C4C4C"/>
              </a:solidFill>
            </a:endParaRPr>
          </a:p>
          <a:p>
            <a:pPr indent="0" lvl="0" marL="0" rtl="0">
              <a:lnSpc>
                <a:spcPct val="100000"/>
              </a:lnSpc>
              <a:spcBef>
                <a:spcPts val="0"/>
              </a:spcBef>
              <a:spcAft>
                <a:spcPts val="0"/>
              </a:spcAft>
              <a:buNone/>
            </a:pPr>
            <a:r>
              <a:t/>
            </a:r>
            <a:endParaRPr b="1" sz="2000">
              <a:solidFill>
                <a:srgbClr val="4C4C4C"/>
              </a:solidFill>
            </a:endParaRPr>
          </a:p>
          <a:p>
            <a:pPr indent="0" lvl="0" marL="0" rtl="0">
              <a:lnSpc>
                <a:spcPct val="100000"/>
              </a:lnSpc>
              <a:spcBef>
                <a:spcPts val="0"/>
              </a:spcBef>
              <a:spcAft>
                <a:spcPts val="0"/>
              </a:spcAft>
              <a:buNone/>
            </a:pPr>
            <a:r>
              <a:rPr b="1" lang="en" sz="2000">
                <a:solidFill>
                  <a:srgbClr val="4C4C4C"/>
                </a:solidFill>
              </a:rPr>
              <a:t>All audio plays at once. Mute/unmute channels.</a:t>
            </a:r>
            <a:endParaRPr b="1" sz="2000">
              <a:solidFill>
                <a:srgbClr val="4C4C4C"/>
              </a:solidFill>
            </a:endParaRPr>
          </a:p>
          <a:p>
            <a:pPr indent="0" lvl="0" marL="0" rtl="0">
              <a:lnSpc>
                <a:spcPct val="100000"/>
              </a:lnSpc>
              <a:spcBef>
                <a:spcPts val="0"/>
              </a:spcBef>
              <a:spcAft>
                <a:spcPts val="0"/>
              </a:spcAft>
              <a:buNone/>
            </a:pPr>
            <a:r>
              <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484" name="Google Shape;484;p77"/>
          <p:cNvCxnSpPr/>
          <p:nvPr/>
        </p:nvCxnSpPr>
        <p:spPr>
          <a:xfrm flipH="1">
            <a:off x="4011800" y="2042675"/>
            <a:ext cx="2677500" cy="1941600"/>
          </a:xfrm>
          <a:prstGeom prst="straightConnector1">
            <a:avLst/>
          </a:prstGeom>
          <a:noFill/>
          <a:ln cap="flat" cmpd="sng" w="28575">
            <a:solidFill>
              <a:srgbClr val="FF00FF"/>
            </a:solidFill>
            <a:prstDash val="solid"/>
            <a:round/>
            <a:headEnd len="med" w="med" type="none"/>
            <a:tailEnd len="med" w="med" type="triangle"/>
          </a:ln>
        </p:spPr>
      </p:cxnSp>
      <p:sp>
        <p:nvSpPr>
          <p:cNvPr id="485" name="Google Shape;485;p77"/>
          <p:cNvSpPr/>
          <p:nvPr/>
        </p:nvSpPr>
        <p:spPr>
          <a:xfrm>
            <a:off x="3818525" y="3965744"/>
            <a:ext cx="156300" cy="1566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pic>
        <p:nvPicPr>
          <p:cNvPr id="490" name="Google Shape;490;p78"/>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491" name="Google Shape;491;p78"/>
          <p:cNvSpPr txBox="1"/>
          <p:nvPr>
            <p:ph idx="4294967295" type="body"/>
          </p:nvPr>
        </p:nvSpPr>
        <p:spPr>
          <a:xfrm>
            <a:off x="984525" y="644350"/>
            <a:ext cx="2732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Enable &amp; Disable Clips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492" name="Google Shape;492;p78"/>
          <p:cNvSpPr txBox="1"/>
          <p:nvPr>
            <p:ph idx="4294967295" type="body"/>
          </p:nvPr>
        </p:nvSpPr>
        <p:spPr>
          <a:xfrm>
            <a:off x="368050" y="1785050"/>
            <a:ext cx="2622300" cy="142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To disable entire clip (including audio).</a:t>
            </a:r>
            <a:endParaRPr b="1" sz="2000">
              <a:solidFill>
                <a:srgbClr val="4C4C4C"/>
              </a:solidFill>
            </a:endParaRPr>
          </a:p>
          <a:p>
            <a:pPr indent="0" lvl="0" marL="0" rtl="0">
              <a:lnSpc>
                <a:spcPct val="100000"/>
              </a:lnSpc>
              <a:spcBef>
                <a:spcPts val="0"/>
              </a:spcBef>
              <a:spcAft>
                <a:spcPts val="0"/>
              </a:spcAft>
              <a:buNone/>
            </a:pPr>
            <a:r>
              <a:t/>
            </a:r>
            <a:endParaRPr b="1" sz="2000">
              <a:solidFill>
                <a:srgbClr val="4C4C4C"/>
              </a:solidFill>
            </a:endParaRPr>
          </a:p>
          <a:p>
            <a:pPr indent="0" lvl="0" marL="0" rtl="0">
              <a:lnSpc>
                <a:spcPct val="100000"/>
              </a:lnSpc>
              <a:spcBef>
                <a:spcPts val="0"/>
              </a:spcBef>
              <a:spcAft>
                <a:spcPts val="0"/>
              </a:spcAft>
              <a:buNone/>
            </a:pPr>
            <a:r>
              <a:rPr b="1" lang="en" sz="2000">
                <a:solidFill>
                  <a:srgbClr val="4C4C4C"/>
                </a:solidFill>
              </a:rPr>
              <a:t>Right click on track</a:t>
            </a:r>
            <a:endParaRPr b="1" sz="2000">
              <a:solidFill>
                <a:srgbClr val="4C4C4C"/>
              </a:solidFill>
            </a:endParaRPr>
          </a:p>
        </p:txBody>
      </p:sp>
      <p:pic>
        <p:nvPicPr>
          <p:cNvPr id="493" name="Google Shape;493;p78"/>
          <p:cNvPicPr preferRelativeResize="0"/>
          <p:nvPr/>
        </p:nvPicPr>
        <p:blipFill>
          <a:blip r:embed="rId4">
            <a:alphaModFix/>
          </a:blip>
          <a:stretch>
            <a:fillRect/>
          </a:stretch>
        </p:blipFill>
        <p:spPr>
          <a:xfrm>
            <a:off x="5821786" y="952325"/>
            <a:ext cx="1827077" cy="51434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Google Shape;498;p79"/>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499" name="Google Shape;499;p79"/>
          <p:cNvSpPr txBox="1"/>
          <p:nvPr>
            <p:ph idx="4294967295" type="body"/>
          </p:nvPr>
        </p:nvSpPr>
        <p:spPr>
          <a:xfrm>
            <a:off x="5419525" y="920125"/>
            <a:ext cx="2732700" cy="80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Both audio &amp; video disabled</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500" name="Google Shape;500;p79"/>
          <p:cNvCxnSpPr/>
          <p:nvPr/>
        </p:nvCxnSpPr>
        <p:spPr>
          <a:xfrm flipH="1">
            <a:off x="5152775" y="1766650"/>
            <a:ext cx="1361700" cy="1435500"/>
          </a:xfrm>
          <a:prstGeom prst="straightConnector1">
            <a:avLst/>
          </a:prstGeom>
          <a:noFill/>
          <a:ln cap="flat" cmpd="sng" w="28575">
            <a:solidFill>
              <a:srgbClr val="FF00FF"/>
            </a:solidFill>
            <a:prstDash val="solid"/>
            <a:round/>
            <a:headEnd len="med" w="med" type="none"/>
            <a:tailEnd len="med" w="med" type="triangle"/>
          </a:ln>
        </p:spPr>
      </p:cxnSp>
      <p:cxnSp>
        <p:nvCxnSpPr>
          <p:cNvPr id="501" name="Google Shape;501;p79"/>
          <p:cNvCxnSpPr/>
          <p:nvPr/>
        </p:nvCxnSpPr>
        <p:spPr>
          <a:xfrm flipH="1">
            <a:off x="5235575" y="1775850"/>
            <a:ext cx="1278900" cy="23277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pic>
        <p:nvPicPr>
          <p:cNvPr id="506" name="Google Shape;506;p80"/>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507" name="Google Shape;507;p80"/>
          <p:cNvCxnSpPr/>
          <p:nvPr/>
        </p:nvCxnSpPr>
        <p:spPr>
          <a:xfrm>
            <a:off x="3606925" y="2318725"/>
            <a:ext cx="239400" cy="9477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pic>
        <p:nvPicPr>
          <p:cNvPr id="512" name="Google Shape;512;p81"/>
          <p:cNvPicPr preferRelativeResize="0"/>
          <p:nvPr/>
        </p:nvPicPr>
        <p:blipFill>
          <a:blip r:embed="rId3">
            <a:alphaModFix/>
          </a:blip>
          <a:stretch>
            <a:fillRect/>
          </a:stretch>
        </p:blipFill>
        <p:spPr>
          <a:xfrm>
            <a:off x="552132" y="0"/>
            <a:ext cx="8039737" cy="5143501"/>
          </a:xfrm>
          <a:prstGeom prst="rect">
            <a:avLst/>
          </a:prstGeom>
          <a:noFill/>
          <a:ln>
            <a:noFill/>
          </a:ln>
        </p:spPr>
      </p:pic>
      <p:cxnSp>
        <p:nvCxnSpPr>
          <p:cNvPr id="513" name="Google Shape;513;p81"/>
          <p:cNvCxnSpPr/>
          <p:nvPr/>
        </p:nvCxnSpPr>
        <p:spPr>
          <a:xfrm>
            <a:off x="3606925" y="2318725"/>
            <a:ext cx="239400" cy="9477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id="518" name="Google Shape;518;p82"/>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519" name="Google Shape;519;p82"/>
          <p:cNvSpPr/>
          <p:nvPr/>
        </p:nvSpPr>
        <p:spPr>
          <a:xfrm>
            <a:off x="3073225" y="2456725"/>
            <a:ext cx="211500" cy="15735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Google Shape;520;p82"/>
          <p:cNvSpPr txBox="1"/>
          <p:nvPr>
            <p:ph idx="4294967295" type="body"/>
          </p:nvPr>
        </p:nvSpPr>
        <p:spPr>
          <a:xfrm>
            <a:off x="2419925" y="1711700"/>
            <a:ext cx="12237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Tool Bar</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Open-License Media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pic>
        <p:nvPicPr>
          <p:cNvPr id="525" name="Google Shape;525;p83"/>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526" name="Google Shape;526;p83"/>
          <p:cNvSpPr txBox="1"/>
          <p:nvPr>
            <p:ph idx="4294967295" type="body"/>
          </p:nvPr>
        </p:nvSpPr>
        <p:spPr>
          <a:xfrm>
            <a:off x="322075" y="3059600"/>
            <a:ext cx="14538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Razor Tool</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527" name="Google Shape;527;p83"/>
          <p:cNvCxnSpPr/>
          <p:nvPr/>
        </p:nvCxnSpPr>
        <p:spPr>
          <a:xfrm>
            <a:off x="1996700" y="3294050"/>
            <a:ext cx="1039800" cy="0"/>
          </a:xfrm>
          <a:prstGeom prst="straightConnector1">
            <a:avLst/>
          </a:prstGeom>
          <a:noFill/>
          <a:ln cap="flat" cmpd="sng" w="28575">
            <a:solidFill>
              <a:srgbClr val="FF00FF"/>
            </a:solidFill>
            <a:prstDash val="solid"/>
            <a:round/>
            <a:headEnd len="med" w="med" type="none"/>
            <a:tailEnd len="med" w="med" type="triangle"/>
          </a:ln>
        </p:spPr>
      </p:cxnSp>
      <p:sp>
        <p:nvSpPr>
          <p:cNvPr id="528" name="Google Shape;528;p83"/>
          <p:cNvSpPr txBox="1"/>
          <p:nvPr>
            <p:ph idx="4294967295" type="body"/>
          </p:nvPr>
        </p:nvSpPr>
        <p:spPr>
          <a:xfrm>
            <a:off x="879350" y="3791675"/>
            <a:ext cx="2092800" cy="514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For cutting clips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id="533" name="Google Shape;533;p84"/>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534" name="Google Shape;534;p84"/>
          <p:cNvSpPr txBox="1"/>
          <p:nvPr>
            <p:ph idx="4294967295" type="body"/>
          </p:nvPr>
        </p:nvSpPr>
        <p:spPr>
          <a:xfrm>
            <a:off x="377275" y="1771425"/>
            <a:ext cx="38922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Track select forward / backward</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535" name="Google Shape;535;p84"/>
          <p:cNvCxnSpPr>
            <a:endCxn id="536" idx="1"/>
          </p:cNvCxnSpPr>
          <p:nvPr/>
        </p:nvCxnSpPr>
        <p:spPr>
          <a:xfrm>
            <a:off x="2116325" y="2383000"/>
            <a:ext cx="975300" cy="405000"/>
          </a:xfrm>
          <a:prstGeom prst="straightConnector1">
            <a:avLst/>
          </a:prstGeom>
          <a:noFill/>
          <a:ln cap="flat" cmpd="sng" w="28575">
            <a:solidFill>
              <a:srgbClr val="FF00FF"/>
            </a:solidFill>
            <a:prstDash val="solid"/>
            <a:round/>
            <a:headEnd len="med" w="med" type="none"/>
            <a:tailEnd len="med" w="med" type="triangle"/>
          </a:ln>
        </p:spPr>
      </p:cxnSp>
      <p:sp>
        <p:nvSpPr>
          <p:cNvPr id="536" name="Google Shape;536;p84"/>
          <p:cNvSpPr/>
          <p:nvPr/>
        </p:nvSpPr>
        <p:spPr>
          <a:xfrm>
            <a:off x="3091625" y="2659150"/>
            <a:ext cx="183900" cy="2577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id="541" name="Google Shape;541;p85"/>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542" name="Google Shape;542;p85"/>
          <p:cNvSpPr txBox="1"/>
          <p:nvPr>
            <p:ph idx="4294967295" type="body"/>
          </p:nvPr>
        </p:nvSpPr>
        <p:spPr>
          <a:xfrm>
            <a:off x="410100" y="3160800"/>
            <a:ext cx="11961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Slip Edit</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543" name="Google Shape;543;p85"/>
          <p:cNvCxnSpPr/>
          <p:nvPr/>
        </p:nvCxnSpPr>
        <p:spPr>
          <a:xfrm>
            <a:off x="2015100" y="3395250"/>
            <a:ext cx="1039800" cy="0"/>
          </a:xfrm>
          <a:prstGeom prst="straightConnector1">
            <a:avLst/>
          </a:prstGeom>
          <a:noFill/>
          <a:ln cap="flat" cmpd="sng" w="28575">
            <a:solidFill>
              <a:srgbClr val="FF00FF"/>
            </a:solidFill>
            <a:prstDash val="solid"/>
            <a:round/>
            <a:headEnd len="med" w="med" type="none"/>
            <a:tailEnd len="med" w="med" type="triangle"/>
          </a:ln>
        </p:spPr>
      </p:cxnSp>
      <p:sp>
        <p:nvSpPr>
          <p:cNvPr id="544" name="Google Shape;544;p85"/>
          <p:cNvSpPr txBox="1"/>
          <p:nvPr>
            <p:ph idx="4294967295" type="body"/>
          </p:nvPr>
        </p:nvSpPr>
        <p:spPr>
          <a:xfrm>
            <a:off x="410100" y="3773275"/>
            <a:ext cx="4411500" cy="1204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Changes time but not length of clip.</a:t>
            </a:r>
            <a:endParaRPr b="1" sz="2000">
              <a:solidFill>
                <a:srgbClr val="4C4C4C"/>
              </a:solidFill>
            </a:endParaRPr>
          </a:p>
          <a:p>
            <a:pPr indent="0" lvl="0" marL="0" rtl="0">
              <a:lnSpc>
                <a:spcPct val="100000"/>
              </a:lnSpc>
              <a:spcBef>
                <a:spcPts val="0"/>
              </a:spcBef>
              <a:spcAft>
                <a:spcPts val="0"/>
              </a:spcAft>
              <a:buNone/>
            </a:pPr>
            <a:r>
              <a:rPr b="1" lang="en" sz="2000">
                <a:solidFill>
                  <a:srgbClr val="4C4C4C"/>
                </a:solidFill>
              </a:rPr>
              <a:t>Good for minute changes at beginning and ends of clips.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86"/>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550" name="Google Shape;550;p86"/>
          <p:cNvSpPr txBox="1"/>
          <p:nvPr>
            <p:ph idx="4294967295" type="body"/>
          </p:nvPr>
        </p:nvSpPr>
        <p:spPr>
          <a:xfrm>
            <a:off x="322075" y="3197619"/>
            <a:ext cx="14538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Slide Edit</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551" name="Google Shape;551;p86"/>
          <p:cNvCxnSpPr/>
          <p:nvPr/>
        </p:nvCxnSpPr>
        <p:spPr>
          <a:xfrm>
            <a:off x="1996700" y="3514880"/>
            <a:ext cx="1039800" cy="0"/>
          </a:xfrm>
          <a:prstGeom prst="straightConnector1">
            <a:avLst/>
          </a:prstGeom>
          <a:noFill/>
          <a:ln cap="flat" cmpd="sng" w="28575">
            <a:solidFill>
              <a:srgbClr val="FF00FF"/>
            </a:solidFill>
            <a:prstDash val="solid"/>
            <a:round/>
            <a:headEnd len="med" w="med" type="none"/>
            <a:tailEnd len="med" w="med" type="triangle"/>
          </a:ln>
        </p:spPr>
      </p:cxnSp>
      <p:sp>
        <p:nvSpPr>
          <p:cNvPr id="552" name="Google Shape;552;p86"/>
          <p:cNvSpPr txBox="1"/>
          <p:nvPr>
            <p:ph idx="4294967295" type="body"/>
          </p:nvPr>
        </p:nvSpPr>
        <p:spPr>
          <a:xfrm>
            <a:off x="322075" y="3791669"/>
            <a:ext cx="4710900" cy="81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Moves clip left and right on timeline.</a:t>
            </a:r>
            <a:endParaRPr b="1" sz="2000">
              <a:solidFill>
                <a:srgbClr val="4C4C4C"/>
              </a:solidFill>
            </a:endParaRPr>
          </a:p>
          <a:p>
            <a:pPr indent="0" lvl="0" marL="0" rtl="0">
              <a:lnSpc>
                <a:spcPct val="100000"/>
              </a:lnSpc>
              <a:spcBef>
                <a:spcPts val="0"/>
              </a:spcBef>
              <a:spcAft>
                <a:spcPts val="0"/>
              </a:spcAft>
              <a:buNone/>
            </a:pPr>
            <a:r>
              <a:rPr b="1" lang="en" sz="2000">
                <a:solidFill>
                  <a:srgbClr val="4C4C4C"/>
                </a:solidFill>
              </a:rPr>
              <a:t>Other clips adjust time to compensate.</a:t>
            </a:r>
            <a:endParaRPr b="1" sz="20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pic>
        <p:nvPicPr>
          <p:cNvPr id="557" name="Google Shape;557;p87"/>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558" name="Google Shape;558;p87"/>
          <p:cNvSpPr txBox="1"/>
          <p:nvPr>
            <p:ph idx="4294967295" type="body"/>
          </p:nvPr>
        </p:nvSpPr>
        <p:spPr>
          <a:xfrm>
            <a:off x="322075" y="1108925"/>
            <a:ext cx="34320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Unlink/Link Audio &amp; Video</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559" name="Google Shape;559;p87"/>
          <p:cNvSpPr txBox="1"/>
          <p:nvPr>
            <p:ph idx="4294967295" type="body"/>
          </p:nvPr>
        </p:nvSpPr>
        <p:spPr>
          <a:xfrm>
            <a:off x="322075" y="1785800"/>
            <a:ext cx="2944500" cy="113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If you want to edit the video and audio separately</a:t>
            </a:r>
            <a:endParaRPr b="1" sz="2000">
              <a:solidFill>
                <a:schemeClr val="dk1"/>
              </a:solidFill>
            </a:endParaRPr>
          </a:p>
        </p:txBody>
      </p:sp>
      <p:pic>
        <p:nvPicPr>
          <p:cNvPr id="560" name="Google Shape;560;p87"/>
          <p:cNvPicPr preferRelativeResize="0"/>
          <p:nvPr/>
        </p:nvPicPr>
        <p:blipFill>
          <a:blip r:embed="rId4">
            <a:alphaModFix/>
          </a:blip>
          <a:stretch>
            <a:fillRect/>
          </a:stretch>
        </p:blipFill>
        <p:spPr>
          <a:xfrm>
            <a:off x="4855636" y="1421400"/>
            <a:ext cx="1827077" cy="51434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pic>
        <p:nvPicPr>
          <p:cNvPr id="565" name="Google Shape;565;p88"/>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566" name="Google Shape;566;p88"/>
          <p:cNvSpPr txBox="1"/>
          <p:nvPr>
            <p:ph idx="4294967295" type="body"/>
          </p:nvPr>
        </p:nvSpPr>
        <p:spPr>
          <a:xfrm>
            <a:off x="266850" y="2038275"/>
            <a:ext cx="29445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Snapping the Playhead</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567" name="Google Shape;567;p88"/>
          <p:cNvSpPr txBox="1"/>
          <p:nvPr>
            <p:ph idx="4294967295" type="body"/>
          </p:nvPr>
        </p:nvSpPr>
        <p:spPr>
          <a:xfrm>
            <a:off x="266850" y="2714775"/>
            <a:ext cx="2944500" cy="137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Magnet icon is blue (on) to snap playhead to the ends of clips. Click to turn off.</a:t>
            </a:r>
            <a:endParaRPr b="1" sz="2000">
              <a:solidFill>
                <a:schemeClr val="dk1"/>
              </a:solidFill>
            </a:endParaRPr>
          </a:p>
        </p:txBody>
      </p:sp>
      <p:cxnSp>
        <p:nvCxnSpPr>
          <p:cNvPr id="568" name="Google Shape;568;p88"/>
          <p:cNvCxnSpPr/>
          <p:nvPr/>
        </p:nvCxnSpPr>
        <p:spPr>
          <a:xfrm>
            <a:off x="3567500" y="1972275"/>
            <a:ext cx="0" cy="8187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pic>
        <p:nvPicPr>
          <p:cNvPr id="573" name="Google Shape;573;p89"/>
          <p:cNvPicPr preferRelativeResize="0"/>
          <p:nvPr/>
        </p:nvPicPr>
        <p:blipFill>
          <a:blip r:embed="rId3">
            <a:alphaModFix/>
          </a:blip>
          <a:stretch>
            <a:fillRect/>
          </a:stretch>
        </p:blipFill>
        <p:spPr>
          <a:xfrm>
            <a:off x="641129" y="0"/>
            <a:ext cx="7861741" cy="5143500"/>
          </a:xfrm>
          <a:prstGeom prst="rect">
            <a:avLst/>
          </a:prstGeom>
          <a:noFill/>
          <a:ln>
            <a:noFill/>
          </a:ln>
        </p:spPr>
      </p:pic>
      <p:sp>
        <p:nvSpPr>
          <p:cNvPr id="574" name="Google Shape;574;p89"/>
          <p:cNvSpPr txBox="1"/>
          <p:nvPr>
            <p:ph idx="4294967295" type="body"/>
          </p:nvPr>
        </p:nvSpPr>
        <p:spPr>
          <a:xfrm>
            <a:off x="266850" y="1357400"/>
            <a:ext cx="29445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Effect - Transitions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575" name="Google Shape;575;p89"/>
          <p:cNvCxnSpPr/>
          <p:nvPr/>
        </p:nvCxnSpPr>
        <p:spPr>
          <a:xfrm flipH="1">
            <a:off x="3091750" y="1877050"/>
            <a:ext cx="938400" cy="6072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90"/>
          <p:cNvSpPr txBox="1"/>
          <p:nvPr>
            <p:ph idx="4294967295" type="body"/>
          </p:nvPr>
        </p:nvSpPr>
        <p:spPr>
          <a:xfrm>
            <a:off x="5235550" y="1040500"/>
            <a:ext cx="2944500" cy="187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Select Video Transitions &gt; Dissolve</a:t>
            </a:r>
            <a:endParaRPr b="1" sz="2000">
              <a:solidFill>
                <a:srgbClr val="4C4C4C"/>
              </a:solidFill>
            </a:endParaRPr>
          </a:p>
          <a:p>
            <a:pPr indent="0" lvl="0" marL="0" rtl="0">
              <a:lnSpc>
                <a:spcPct val="100000"/>
              </a:lnSpc>
              <a:spcBef>
                <a:spcPts val="0"/>
              </a:spcBef>
              <a:spcAft>
                <a:spcPts val="0"/>
              </a:spcAft>
              <a:buNone/>
            </a:pPr>
            <a:r>
              <a:t/>
            </a:r>
            <a:endParaRPr b="1" sz="2000">
              <a:solidFill>
                <a:srgbClr val="4C4C4C"/>
              </a:solidFill>
            </a:endParaRPr>
          </a:p>
          <a:p>
            <a:pPr indent="0" lvl="0" marL="0" rtl="0">
              <a:lnSpc>
                <a:spcPct val="100000"/>
              </a:lnSpc>
              <a:spcBef>
                <a:spcPts val="0"/>
              </a:spcBef>
              <a:spcAft>
                <a:spcPts val="0"/>
              </a:spcAft>
              <a:buNone/>
            </a:pPr>
            <a:r>
              <a:rPr b="1" lang="en" sz="2000">
                <a:solidFill>
                  <a:srgbClr val="4C4C4C"/>
                </a:solidFill>
              </a:rPr>
              <a:t>Select a transition. Drag onto clip.</a:t>
            </a:r>
            <a:endParaRPr b="1" sz="2000">
              <a:solidFill>
                <a:srgbClr val="4C4C4C"/>
              </a:solidFill>
            </a:endParaRPr>
          </a:p>
          <a:p>
            <a:pPr indent="0" lvl="0" marL="0" rtl="0">
              <a:lnSpc>
                <a:spcPct val="100000"/>
              </a:lnSpc>
              <a:spcBef>
                <a:spcPts val="0"/>
              </a:spcBef>
              <a:spcAft>
                <a:spcPts val="0"/>
              </a:spcAft>
              <a:buNone/>
            </a:pPr>
            <a:r>
              <a:t/>
            </a:r>
            <a:endParaRPr b="1" sz="2000">
              <a:solidFill>
                <a:srgbClr val="4C4C4C"/>
              </a:solidFill>
            </a:endParaRPr>
          </a:p>
        </p:txBody>
      </p:sp>
      <p:pic>
        <p:nvPicPr>
          <p:cNvPr id="581" name="Google Shape;581;p90"/>
          <p:cNvPicPr preferRelativeResize="0"/>
          <p:nvPr/>
        </p:nvPicPr>
        <p:blipFill>
          <a:blip r:embed="rId3">
            <a:alphaModFix/>
          </a:blip>
          <a:stretch>
            <a:fillRect/>
          </a:stretch>
        </p:blipFill>
        <p:spPr>
          <a:xfrm>
            <a:off x="484013" y="390525"/>
            <a:ext cx="4276725" cy="4362450"/>
          </a:xfrm>
          <a:prstGeom prst="rect">
            <a:avLst/>
          </a:prstGeom>
          <a:noFill/>
          <a:ln>
            <a:noFill/>
          </a:ln>
        </p:spPr>
      </p:pic>
      <p:cxnSp>
        <p:nvCxnSpPr>
          <p:cNvPr id="582" name="Google Shape;582;p90"/>
          <p:cNvCxnSpPr/>
          <p:nvPr/>
        </p:nvCxnSpPr>
        <p:spPr>
          <a:xfrm>
            <a:off x="395675" y="2843200"/>
            <a:ext cx="570600" cy="90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pic>
        <p:nvPicPr>
          <p:cNvPr id="587" name="Google Shape;587;p91"/>
          <p:cNvPicPr preferRelativeResize="0"/>
          <p:nvPr/>
        </p:nvPicPr>
        <p:blipFill>
          <a:blip r:embed="rId3">
            <a:alphaModFix/>
          </a:blip>
          <a:stretch>
            <a:fillRect/>
          </a:stretch>
        </p:blipFill>
        <p:spPr>
          <a:xfrm>
            <a:off x="641129" y="0"/>
            <a:ext cx="7861741" cy="5143500"/>
          </a:xfrm>
          <a:prstGeom prst="rect">
            <a:avLst/>
          </a:prstGeom>
          <a:noFill/>
          <a:ln>
            <a:noFill/>
          </a:ln>
        </p:spPr>
      </p:pic>
      <p:sp>
        <p:nvSpPr>
          <p:cNvPr id="588" name="Google Shape;588;p91"/>
          <p:cNvSpPr txBox="1"/>
          <p:nvPr>
            <p:ph idx="4294967295" type="body"/>
          </p:nvPr>
        </p:nvSpPr>
        <p:spPr>
          <a:xfrm>
            <a:off x="745325" y="3370175"/>
            <a:ext cx="2585400" cy="117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Double click on transition to change duration.</a:t>
            </a:r>
            <a:endParaRPr b="1" sz="2000">
              <a:solidFill>
                <a:srgbClr val="4C4C4C"/>
              </a:solidFill>
            </a:endParaRPr>
          </a:p>
        </p:txBody>
      </p:sp>
      <p:pic>
        <p:nvPicPr>
          <p:cNvPr id="589" name="Google Shape;589;p91"/>
          <p:cNvPicPr preferRelativeResize="0"/>
          <p:nvPr/>
        </p:nvPicPr>
        <p:blipFill>
          <a:blip r:embed="rId4">
            <a:alphaModFix/>
          </a:blip>
          <a:stretch>
            <a:fillRect/>
          </a:stretch>
        </p:blipFill>
        <p:spPr>
          <a:xfrm>
            <a:off x="2981200" y="1773325"/>
            <a:ext cx="2925050" cy="1596850"/>
          </a:xfrm>
          <a:prstGeom prst="rect">
            <a:avLst/>
          </a:prstGeom>
          <a:noFill/>
          <a:ln>
            <a:noFill/>
          </a:ln>
        </p:spPr>
      </p:pic>
      <p:sp>
        <p:nvSpPr>
          <p:cNvPr id="590" name="Google Shape;590;p91"/>
          <p:cNvSpPr/>
          <p:nvPr/>
        </p:nvSpPr>
        <p:spPr>
          <a:xfrm>
            <a:off x="4591425" y="3211225"/>
            <a:ext cx="2042700" cy="267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91" name="Google Shape;591;p91"/>
          <p:cNvCxnSpPr/>
          <p:nvPr/>
        </p:nvCxnSpPr>
        <p:spPr>
          <a:xfrm>
            <a:off x="2686800" y="2373925"/>
            <a:ext cx="717600" cy="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pic>
        <p:nvPicPr>
          <p:cNvPr id="596" name="Google Shape;596;p92"/>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597" name="Google Shape;597;p92"/>
          <p:cNvSpPr txBox="1"/>
          <p:nvPr>
            <p:ph idx="4294967295" type="body"/>
          </p:nvPr>
        </p:nvSpPr>
        <p:spPr>
          <a:xfrm>
            <a:off x="450875" y="2337300"/>
            <a:ext cx="22728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Speed &amp; Duration</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598" name="Google Shape;598;p92"/>
          <p:cNvSpPr txBox="1"/>
          <p:nvPr>
            <p:ph idx="4294967295" type="body"/>
          </p:nvPr>
        </p:nvSpPr>
        <p:spPr>
          <a:xfrm>
            <a:off x="450875" y="3020525"/>
            <a:ext cx="2585400" cy="117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Right click on clip.</a:t>
            </a:r>
            <a:endParaRPr b="1" sz="2000">
              <a:solidFill>
                <a:srgbClr val="4C4C4C"/>
              </a:solidFill>
            </a:endParaRPr>
          </a:p>
        </p:txBody>
      </p:sp>
      <p:pic>
        <p:nvPicPr>
          <p:cNvPr id="599" name="Google Shape;599;p92"/>
          <p:cNvPicPr preferRelativeResize="0"/>
          <p:nvPr/>
        </p:nvPicPr>
        <p:blipFill>
          <a:blip r:embed="rId4">
            <a:alphaModFix/>
          </a:blip>
          <a:stretch>
            <a:fillRect/>
          </a:stretch>
        </p:blipFill>
        <p:spPr>
          <a:xfrm>
            <a:off x="5159286" y="906325"/>
            <a:ext cx="1827077" cy="5143499"/>
          </a:xfrm>
          <a:prstGeom prst="rect">
            <a:avLst/>
          </a:prstGeom>
          <a:noFill/>
          <a:ln>
            <a:noFill/>
          </a:ln>
        </p:spPr>
      </p:pic>
      <p:cxnSp>
        <p:nvCxnSpPr>
          <p:cNvPr id="600" name="Google Shape;600;p92"/>
          <p:cNvCxnSpPr/>
          <p:nvPr/>
        </p:nvCxnSpPr>
        <p:spPr>
          <a:xfrm>
            <a:off x="4441675" y="3524075"/>
            <a:ext cx="717600" cy="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Open-License Media</a:t>
            </a:r>
            <a:endParaRPr/>
          </a:p>
        </p:txBody>
      </p:sp>
      <p:sp>
        <p:nvSpPr>
          <p:cNvPr id="100" name="Google Shape;10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Some of the files you will find in these sources may be license-free and may not require you to attribute them, and others may ask you to attribute them but you can use and modify the resource however you want to. When in doubt, it is always good to state your sources.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pic>
        <p:nvPicPr>
          <p:cNvPr id="605" name="Google Shape;605;p93"/>
          <p:cNvPicPr preferRelativeResize="0"/>
          <p:nvPr/>
        </p:nvPicPr>
        <p:blipFill>
          <a:blip r:embed="rId3">
            <a:alphaModFix/>
          </a:blip>
          <a:stretch>
            <a:fillRect/>
          </a:stretch>
        </p:blipFill>
        <p:spPr>
          <a:xfrm>
            <a:off x="552132" y="0"/>
            <a:ext cx="8039737" cy="5143501"/>
          </a:xfrm>
          <a:prstGeom prst="rect">
            <a:avLst/>
          </a:prstGeom>
          <a:noFill/>
          <a:ln>
            <a:noFill/>
          </a:ln>
        </p:spPr>
      </p:pic>
      <p:sp>
        <p:nvSpPr>
          <p:cNvPr id="606" name="Google Shape;606;p93"/>
          <p:cNvSpPr txBox="1"/>
          <p:nvPr>
            <p:ph idx="4294967295" type="body"/>
          </p:nvPr>
        </p:nvSpPr>
        <p:spPr>
          <a:xfrm>
            <a:off x="450875" y="2337300"/>
            <a:ext cx="22728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Speed &amp; Duration</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607" name="Google Shape;607;p93"/>
          <p:cNvSpPr txBox="1"/>
          <p:nvPr>
            <p:ph idx="4294967295" type="body"/>
          </p:nvPr>
        </p:nvSpPr>
        <p:spPr>
          <a:xfrm>
            <a:off x="450875" y="3020525"/>
            <a:ext cx="2585400" cy="8532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Speed up or slow down the clip.</a:t>
            </a:r>
            <a:endParaRPr b="1" sz="2000">
              <a:solidFill>
                <a:srgbClr val="4C4C4C"/>
              </a:solidFill>
            </a:endParaRPr>
          </a:p>
        </p:txBody>
      </p:sp>
      <p:pic>
        <p:nvPicPr>
          <p:cNvPr id="608" name="Google Shape;608;p93"/>
          <p:cNvPicPr preferRelativeResize="0"/>
          <p:nvPr/>
        </p:nvPicPr>
        <p:blipFill>
          <a:blip r:embed="rId4">
            <a:alphaModFix/>
          </a:blip>
          <a:stretch>
            <a:fillRect/>
          </a:stretch>
        </p:blipFill>
        <p:spPr>
          <a:xfrm>
            <a:off x="3413100" y="1333647"/>
            <a:ext cx="2916100" cy="28637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pic>
        <p:nvPicPr>
          <p:cNvPr id="613" name="Google Shape;613;p94"/>
          <p:cNvPicPr preferRelativeResize="0"/>
          <p:nvPr/>
        </p:nvPicPr>
        <p:blipFill>
          <a:blip r:embed="rId3">
            <a:alphaModFix/>
          </a:blip>
          <a:stretch>
            <a:fillRect/>
          </a:stretch>
        </p:blipFill>
        <p:spPr>
          <a:xfrm>
            <a:off x="641129" y="0"/>
            <a:ext cx="7861741" cy="5143500"/>
          </a:xfrm>
          <a:prstGeom prst="rect">
            <a:avLst/>
          </a:prstGeom>
          <a:noFill/>
          <a:ln>
            <a:noFill/>
          </a:ln>
        </p:spPr>
      </p:pic>
      <p:sp>
        <p:nvSpPr>
          <p:cNvPr id="614" name="Google Shape;614;p94"/>
          <p:cNvSpPr txBox="1"/>
          <p:nvPr>
            <p:ph idx="4294967295" type="body"/>
          </p:nvPr>
        </p:nvSpPr>
        <p:spPr>
          <a:xfrm>
            <a:off x="450875" y="1039925"/>
            <a:ext cx="1665300" cy="46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Adding Text</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
        <p:nvSpPr>
          <p:cNvPr id="615" name="Google Shape;615;p94"/>
          <p:cNvSpPr txBox="1"/>
          <p:nvPr>
            <p:ph idx="4294967295" type="body"/>
          </p:nvPr>
        </p:nvSpPr>
        <p:spPr>
          <a:xfrm>
            <a:off x="3533300" y="3314975"/>
            <a:ext cx="2659200" cy="76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Create a new Bin for your text</a:t>
            </a:r>
            <a:endParaRPr b="1" sz="2000">
              <a:solidFill>
                <a:srgbClr val="4C4C4C"/>
              </a:solidFill>
            </a:endParaRPr>
          </a:p>
        </p:txBody>
      </p:sp>
      <p:cxnSp>
        <p:nvCxnSpPr>
          <p:cNvPr id="616" name="Google Shape;616;p94"/>
          <p:cNvCxnSpPr/>
          <p:nvPr/>
        </p:nvCxnSpPr>
        <p:spPr>
          <a:xfrm>
            <a:off x="43475" y="3386050"/>
            <a:ext cx="717600" cy="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pic>
        <p:nvPicPr>
          <p:cNvPr id="621" name="Google Shape;621;p9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pic>
        <p:nvPicPr>
          <p:cNvPr id="626" name="Google Shape;626;p96"/>
          <p:cNvPicPr preferRelativeResize="0"/>
          <p:nvPr/>
        </p:nvPicPr>
        <p:blipFill>
          <a:blip r:embed="rId3">
            <a:alphaModFix/>
          </a:blip>
          <a:stretch>
            <a:fillRect/>
          </a:stretch>
        </p:blipFill>
        <p:spPr>
          <a:xfrm>
            <a:off x="641129" y="0"/>
            <a:ext cx="7861741" cy="5143500"/>
          </a:xfrm>
          <a:prstGeom prst="rect">
            <a:avLst/>
          </a:prstGeom>
          <a:noFill/>
          <a:ln>
            <a:noFill/>
          </a:ln>
        </p:spPr>
      </p:pic>
      <p:pic>
        <p:nvPicPr>
          <p:cNvPr id="627" name="Google Shape;627;p96"/>
          <p:cNvPicPr preferRelativeResize="0"/>
          <p:nvPr/>
        </p:nvPicPr>
        <p:blipFill>
          <a:blip r:embed="rId4">
            <a:alphaModFix/>
          </a:blip>
          <a:stretch>
            <a:fillRect/>
          </a:stretch>
        </p:blipFill>
        <p:spPr>
          <a:xfrm>
            <a:off x="2310712" y="1031224"/>
            <a:ext cx="4062526" cy="30810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pic>
        <p:nvPicPr>
          <p:cNvPr id="632" name="Google Shape;632;p97"/>
          <p:cNvPicPr preferRelativeResize="0"/>
          <p:nvPr/>
        </p:nvPicPr>
        <p:blipFill>
          <a:blip r:embed="rId3">
            <a:alphaModFix/>
          </a:blip>
          <a:stretch>
            <a:fillRect/>
          </a:stretch>
        </p:blipFill>
        <p:spPr>
          <a:xfrm>
            <a:off x="641129" y="0"/>
            <a:ext cx="7861741" cy="5143500"/>
          </a:xfrm>
          <a:prstGeom prst="rect">
            <a:avLst/>
          </a:prstGeom>
          <a:noFill/>
          <a:ln>
            <a:noFill/>
          </a:ln>
        </p:spPr>
      </p:pic>
      <p:cxnSp>
        <p:nvCxnSpPr>
          <p:cNvPr id="633" name="Google Shape;633;p97"/>
          <p:cNvCxnSpPr/>
          <p:nvPr/>
        </p:nvCxnSpPr>
        <p:spPr>
          <a:xfrm>
            <a:off x="76200" y="3524075"/>
            <a:ext cx="717600" cy="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pic>
        <p:nvPicPr>
          <p:cNvPr id="638" name="Google Shape;638;p98"/>
          <p:cNvPicPr preferRelativeResize="0"/>
          <p:nvPr/>
        </p:nvPicPr>
        <p:blipFill>
          <a:blip r:embed="rId3">
            <a:alphaModFix/>
          </a:blip>
          <a:stretch>
            <a:fillRect/>
          </a:stretch>
        </p:blipFill>
        <p:spPr>
          <a:xfrm>
            <a:off x="641129" y="0"/>
            <a:ext cx="7861741" cy="5143500"/>
          </a:xfrm>
          <a:prstGeom prst="rect">
            <a:avLst/>
          </a:prstGeom>
          <a:noFill/>
          <a:ln>
            <a:noFill/>
          </a:ln>
        </p:spPr>
      </p:pic>
      <p:cxnSp>
        <p:nvCxnSpPr>
          <p:cNvPr id="639" name="Google Shape;639;p98"/>
          <p:cNvCxnSpPr/>
          <p:nvPr/>
        </p:nvCxnSpPr>
        <p:spPr>
          <a:xfrm>
            <a:off x="3204625" y="1545800"/>
            <a:ext cx="717600" cy="0"/>
          </a:xfrm>
          <a:prstGeom prst="straightConnector1">
            <a:avLst/>
          </a:prstGeom>
          <a:noFill/>
          <a:ln cap="flat" cmpd="sng" w="28575">
            <a:solidFill>
              <a:srgbClr val="FF00FF"/>
            </a:solidFill>
            <a:prstDash val="solid"/>
            <a:round/>
            <a:headEnd len="med" w="med" type="none"/>
            <a:tailEnd len="med" w="med" type="triangle"/>
          </a:ln>
        </p:spPr>
      </p:cxnSp>
      <p:sp>
        <p:nvSpPr>
          <p:cNvPr id="640" name="Google Shape;640;p98"/>
          <p:cNvSpPr txBox="1"/>
          <p:nvPr>
            <p:ph idx="4294967295" type="body"/>
          </p:nvPr>
        </p:nvSpPr>
        <p:spPr>
          <a:xfrm>
            <a:off x="1104175" y="1311350"/>
            <a:ext cx="1665300" cy="109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Add text in this workspace</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pic>
        <p:nvPicPr>
          <p:cNvPr id="645" name="Google Shape;645;p99"/>
          <p:cNvPicPr preferRelativeResize="0"/>
          <p:nvPr/>
        </p:nvPicPr>
        <p:blipFill>
          <a:blip r:embed="rId3">
            <a:alphaModFix/>
          </a:blip>
          <a:stretch>
            <a:fillRect/>
          </a:stretch>
        </p:blipFill>
        <p:spPr>
          <a:xfrm>
            <a:off x="641129" y="0"/>
            <a:ext cx="7861741" cy="5143500"/>
          </a:xfrm>
          <a:prstGeom prst="rect">
            <a:avLst/>
          </a:prstGeom>
          <a:noFill/>
          <a:ln>
            <a:noFill/>
          </a:ln>
        </p:spPr>
      </p:pic>
      <p:sp>
        <p:nvSpPr>
          <p:cNvPr id="646" name="Google Shape;646;p99"/>
          <p:cNvSpPr txBox="1"/>
          <p:nvPr>
            <p:ph idx="4294967295" type="body"/>
          </p:nvPr>
        </p:nvSpPr>
        <p:spPr>
          <a:xfrm>
            <a:off x="294475" y="2378700"/>
            <a:ext cx="1278900" cy="4737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Drag this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647" name="Google Shape;647;p99"/>
          <p:cNvCxnSpPr/>
          <p:nvPr/>
        </p:nvCxnSpPr>
        <p:spPr>
          <a:xfrm>
            <a:off x="726900" y="2953600"/>
            <a:ext cx="414000" cy="57060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pic>
        <p:nvPicPr>
          <p:cNvPr id="652" name="Google Shape;652;p100"/>
          <p:cNvPicPr preferRelativeResize="0"/>
          <p:nvPr/>
        </p:nvPicPr>
        <p:blipFill>
          <a:blip r:embed="rId3">
            <a:alphaModFix/>
          </a:blip>
          <a:stretch>
            <a:fillRect/>
          </a:stretch>
        </p:blipFill>
        <p:spPr>
          <a:xfrm>
            <a:off x="641129" y="0"/>
            <a:ext cx="7861741" cy="5143500"/>
          </a:xfrm>
          <a:prstGeom prst="rect">
            <a:avLst/>
          </a:prstGeom>
          <a:noFill/>
          <a:ln>
            <a:noFill/>
          </a:ln>
        </p:spPr>
      </p:pic>
      <p:cxnSp>
        <p:nvCxnSpPr>
          <p:cNvPr id="653" name="Google Shape;653;p100"/>
          <p:cNvCxnSpPr/>
          <p:nvPr/>
        </p:nvCxnSpPr>
        <p:spPr>
          <a:xfrm>
            <a:off x="4968675" y="3008825"/>
            <a:ext cx="193200" cy="303600"/>
          </a:xfrm>
          <a:prstGeom prst="straightConnector1">
            <a:avLst/>
          </a:prstGeom>
          <a:noFill/>
          <a:ln cap="flat" cmpd="sng" w="28575">
            <a:solidFill>
              <a:srgbClr val="FF00FF"/>
            </a:solidFill>
            <a:prstDash val="solid"/>
            <a:round/>
            <a:headEnd len="med" w="med" type="none"/>
            <a:tailEnd len="med" w="med" type="triangle"/>
          </a:ln>
        </p:spPr>
      </p:cxnSp>
      <p:sp>
        <p:nvSpPr>
          <p:cNvPr id="654" name="Google Shape;654;p100"/>
          <p:cNvSpPr txBox="1"/>
          <p:nvPr>
            <p:ph idx="4294967295" type="body"/>
          </p:nvPr>
        </p:nvSpPr>
        <p:spPr>
          <a:xfrm>
            <a:off x="294475" y="2378700"/>
            <a:ext cx="1278900" cy="4737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Drag this</a:t>
            </a:r>
            <a:endParaRPr b="1" sz="2000">
              <a:solidFill>
                <a:srgbClr val="4C4C4C"/>
              </a:solidFill>
            </a:endParaRPr>
          </a:p>
          <a:p>
            <a:pPr indent="0" lvl="0" marL="0" rtl="0">
              <a:lnSpc>
                <a:spcPct val="100000"/>
              </a:lnSpc>
              <a:spcBef>
                <a:spcPts val="0"/>
              </a:spcBef>
              <a:spcAft>
                <a:spcPts val="0"/>
              </a:spcAft>
              <a:buNone/>
            </a:pPr>
            <a:r>
              <a:t/>
            </a:r>
            <a:endParaRPr b="1" sz="2000">
              <a:solidFill>
                <a:schemeClr val="dk1"/>
              </a:solidFill>
            </a:endParaRPr>
          </a:p>
          <a:p>
            <a:pPr indent="0" lvl="0" marL="0" rtl="0">
              <a:lnSpc>
                <a:spcPct val="100000"/>
              </a:lnSpc>
              <a:spcBef>
                <a:spcPts val="0"/>
              </a:spcBef>
              <a:spcAft>
                <a:spcPts val="0"/>
              </a:spcAft>
              <a:buNone/>
            </a:pPr>
            <a:r>
              <a:t/>
            </a:r>
            <a:endParaRPr b="1" sz="2000">
              <a:solidFill>
                <a:schemeClr val="dk1"/>
              </a:solidFill>
            </a:endParaRPr>
          </a:p>
        </p:txBody>
      </p:sp>
      <p:cxnSp>
        <p:nvCxnSpPr>
          <p:cNvPr id="655" name="Google Shape;655;p100"/>
          <p:cNvCxnSpPr/>
          <p:nvPr/>
        </p:nvCxnSpPr>
        <p:spPr>
          <a:xfrm>
            <a:off x="726900" y="2953600"/>
            <a:ext cx="414000" cy="570600"/>
          </a:xfrm>
          <a:prstGeom prst="straightConnector1">
            <a:avLst/>
          </a:prstGeom>
          <a:noFill/>
          <a:ln cap="flat" cmpd="sng" w="28575">
            <a:solidFill>
              <a:srgbClr val="FF00FF"/>
            </a:solidFill>
            <a:prstDash val="solid"/>
            <a:round/>
            <a:headEnd len="med" w="med" type="none"/>
            <a:tailEnd len="med" w="med" type="triangle"/>
          </a:ln>
        </p:spPr>
      </p:cxnSp>
      <p:sp>
        <p:nvSpPr>
          <p:cNvPr id="656" name="Google Shape;656;p100"/>
          <p:cNvSpPr txBox="1"/>
          <p:nvPr>
            <p:ph idx="4294967295" type="body"/>
          </p:nvPr>
        </p:nvSpPr>
        <p:spPr>
          <a:xfrm>
            <a:off x="3906550" y="2479900"/>
            <a:ext cx="1623300" cy="4737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rgbClr val="4C4C4C"/>
                </a:solidFill>
              </a:rPr>
              <a:t>into timeline</a:t>
            </a:r>
            <a:endParaRPr b="1" sz="20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10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Polishing your video</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10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lt2"/>
                </a:solidFill>
              </a:rPr>
              <a:t>Polishing your video</a:t>
            </a:r>
            <a:endParaRPr sz="1200">
              <a:solidFill>
                <a:schemeClr val="lt2"/>
              </a:solidFill>
            </a:endParaRPr>
          </a:p>
          <a:p>
            <a:pPr indent="0" lvl="0" marL="0" rtl="0">
              <a:spcBef>
                <a:spcPts val="0"/>
              </a:spcBef>
              <a:spcAft>
                <a:spcPts val="0"/>
              </a:spcAft>
              <a:buNone/>
            </a:pPr>
            <a:r>
              <a:rPr lang="en"/>
              <a:t>Color Correction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Open-License Media</a:t>
            </a:r>
            <a:endParaRPr/>
          </a:p>
        </p:txBody>
      </p:sp>
      <p:sp>
        <p:nvSpPr>
          <p:cNvPr id="106" name="Google Shape;106;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u="sng">
                <a:solidFill>
                  <a:schemeClr val="accent5"/>
                </a:solidFill>
                <a:hlinkClick r:id="rId3"/>
              </a:rPr>
              <a:t>Wikimedia Commons</a:t>
            </a:r>
            <a:r>
              <a:rPr lang="en"/>
              <a:t> also has freely useable media files that you can browse through.</a:t>
            </a:r>
            <a:endParaRPr/>
          </a:p>
          <a:p>
            <a:pPr indent="-342900" lvl="0" marL="457200" rtl="0">
              <a:spcBef>
                <a:spcPts val="0"/>
              </a:spcBef>
              <a:spcAft>
                <a:spcPts val="0"/>
              </a:spcAft>
              <a:buSzPts val="1800"/>
              <a:buChar char="●"/>
            </a:pPr>
            <a:r>
              <a:rPr lang="en" u="sng">
                <a:solidFill>
                  <a:schemeClr val="hlink"/>
                </a:solidFill>
                <a:hlinkClick r:id="rId4"/>
              </a:rPr>
              <a:t>archive.org</a:t>
            </a:r>
            <a:r>
              <a:rPr lang="en"/>
              <a:t> is a place where you can download historical media - both audio and video.</a:t>
            </a:r>
            <a:endParaRPr/>
          </a:p>
          <a:p>
            <a:pPr indent="-342900" lvl="0" marL="457200" rtl="0">
              <a:spcBef>
                <a:spcPts val="0"/>
              </a:spcBef>
              <a:spcAft>
                <a:spcPts val="0"/>
              </a:spcAft>
              <a:buSzPts val="1800"/>
              <a:buChar char="●"/>
            </a:pPr>
            <a:r>
              <a:rPr lang="en" u="sng">
                <a:solidFill>
                  <a:schemeClr val="accent5"/>
                </a:solidFill>
                <a:hlinkClick r:id="rId5"/>
              </a:rPr>
              <a:t>freesound.org</a:t>
            </a:r>
            <a:r>
              <a:rPr lang="en"/>
              <a:t> is a platform where you can download sound samples. This is a good place to look for sound effects or sample sounds of instruments.</a:t>
            </a:r>
            <a:endParaRPr/>
          </a:p>
          <a:p>
            <a:pPr indent="-342900" lvl="0" marL="457200" rtl="0">
              <a:spcBef>
                <a:spcPts val="0"/>
              </a:spcBef>
              <a:spcAft>
                <a:spcPts val="0"/>
              </a:spcAft>
              <a:buSzPts val="1800"/>
              <a:buChar char="●"/>
            </a:pPr>
            <a:r>
              <a:rPr lang="en" u="sng">
                <a:solidFill>
                  <a:schemeClr val="hlink"/>
                </a:solidFill>
                <a:hlinkClick r:id="rId6"/>
              </a:rPr>
              <a:t>freemusicarchive.org</a:t>
            </a:r>
            <a:r>
              <a:rPr lang="en"/>
              <a:t> has open-license music you can download and use. This is a good website to look through for some background music.</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pic>
        <p:nvPicPr>
          <p:cNvPr id="671" name="Google Shape;671;p103"/>
          <p:cNvPicPr preferRelativeResize="0"/>
          <p:nvPr/>
        </p:nvPicPr>
        <p:blipFill>
          <a:blip r:embed="rId3">
            <a:alphaModFix/>
          </a:blip>
          <a:stretch>
            <a:fillRect/>
          </a:stretch>
        </p:blipFill>
        <p:spPr>
          <a:xfrm>
            <a:off x="2167754" y="734662"/>
            <a:ext cx="4808476" cy="36741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pic>
        <p:nvPicPr>
          <p:cNvPr id="676" name="Google Shape;676;p104"/>
          <p:cNvPicPr preferRelativeResize="0"/>
          <p:nvPr/>
        </p:nvPicPr>
        <p:blipFill>
          <a:blip r:embed="rId3">
            <a:alphaModFix/>
          </a:blip>
          <a:stretch>
            <a:fillRect/>
          </a:stretch>
        </p:blipFill>
        <p:spPr>
          <a:xfrm>
            <a:off x="1417062" y="599913"/>
            <a:ext cx="6309875" cy="3943676"/>
          </a:xfrm>
          <a:prstGeom prst="rect">
            <a:avLst/>
          </a:prstGeom>
          <a:noFill/>
          <a:ln>
            <a:noFill/>
          </a:ln>
        </p:spPr>
      </p:pic>
      <p:sp>
        <p:nvSpPr>
          <p:cNvPr id="677" name="Google Shape;677;p104"/>
          <p:cNvSpPr txBox="1"/>
          <p:nvPr/>
        </p:nvSpPr>
        <p:spPr>
          <a:xfrm>
            <a:off x="992700" y="983250"/>
            <a:ext cx="2356800" cy="140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drag and drop the selected effect directly onto the clip</a:t>
            </a:r>
            <a:endParaRPr b="1" sz="2000">
              <a:solidFill>
                <a:srgbClr val="FFFFFF"/>
              </a:solidFill>
              <a:latin typeface="Carme"/>
              <a:ea typeface="Carme"/>
              <a:cs typeface="Carme"/>
              <a:sym typeface="Carm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pic>
        <p:nvPicPr>
          <p:cNvPr id="682" name="Google Shape;682;p105"/>
          <p:cNvPicPr preferRelativeResize="0"/>
          <p:nvPr/>
        </p:nvPicPr>
        <p:blipFill>
          <a:blip r:embed="rId3">
            <a:alphaModFix/>
          </a:blip>
          <a:stretch>
            <a:fillRect/>
          </a:stretch>
        </p:blipFill>
        <p:spPr>
          <a:xfrm>
            <a:off x="1417050" y="599916"/>
            <a:ext cx="6309875" cy="3943672"/>
          </a:xfrm>
          <a:prstGeom prst="rect">
            <a:avLst/>
          </a:prstGeom>
          <a:noFill/>
          <a:ln>
            <a:noFill/>
          </a:ln>
        </p:spPr>
      </p:pic>
      <p:sp>
        <p:nvSpPr>
          <p:cNvPr id="683" name="Google Shape;683;p105"/>
          <p:cNvSpPr/>
          <p:nvPr/>
        </p:nvSpPr>
        <p:spPr>
          <a:xfrm>
            <a:off x="1420300" y="1477224"/>
            <a:ext cx="1229400" cy="1437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4" name="Google Shape;684;p105"/>
          <p:cNvSpPr txBox="1"/>
          <p:nvPr/>
        </p:nvSpPr>
        <p:spPr>
          <a:xfrm>
            <a:off x="400050" y="3221375"/>
            <a:ext cx="2356800" cy="140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Adjust the numbers to change the color tone</a:t>
            </a:r>
            <a:endParaRPr b="1" sz="2000">
              <a:solidFill>
                <a:srgbClr val="FFFFFF"/>
              </a:solidFill>
              <a:latin typeface="Carme"/>
              <a:ea typeface="Carme"/>
              <a:cs typeface="Carme"/>
              <a:sym typeface="Carm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200">
                <a:solidFill>
                  <a:schemeClr val="lt2"/>
                </a:solidFill>
              </a:rPr>
              <a:t>Polishing your video</a:t>
            </a:r>
            <a:endParaRPr sz="1200">
              <a:solidFill>
                <a:schemeClr val="lt2"/>
              </a:solidFill>
            </a:endParaRPr>
          </a:p>
          <a:p>
            <a:pPr indent="0" lvl="0" marL="0" rtl="0">
              <a:spcBef>
                <a:spcPts val="0"/>
              </a:spcBef>
              <a:spcAft>
                <a:spcPts val="0"/>
              </a:spcAft>
              <a:buNone/>
            </a:pPr>
            <a:r>
              <a:rPr lang="en"/>
              <a:t>Audio Editing in Premiere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pic>
        <p:nvPicPr>
          <p:cNvPr id="694" name="Google Shape;694;p107"/>
          <p:cNvPicPr preferRelativeResize="0"/>
          <p:nvPr/>
        </p:nvPicPr>
        <p:blipFill>
          <a:blip r:embed="rId3">
            <a:alphaModFix/>
          </a:blip>
          <a:stretch>
            <a:fillRect/>
          </a:stretch>
        </p:blipFill>
        <p:spPr>
          <a:xfrm>
            <a:off x="1263775" y="1329051"/>
            <a:ext cx="6616451" cy="2485400"/>
          </a:xfrm>
          <a:prstGeom prst="rect">
            <a:avLst/>
          </a:prstGeom>
          <a:noFill/>
          <a:ln>
            <a:noFill/>
          </a:ln>
        </p:spPr>
      </p:pic>
      <p:sp>
        <p:nvSpPr>
          <p:cNvPr id="695" name="Google Shape;695;p107"/>
          <p:cNvSpPr txBox="1"/>
          <p:nvPr/>
        </p:nvSpPr>
        <p:spPr>
          <a:xfrm>
            <a:off x="5816300" y="1049025"/>
            <a:ext cx="2356800" cy="140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Adjust the line in audio track to raise or lower the volume</a:t>
            </a:r>
            <a:endParaRPr b="1" sz="2000">
              <a:solidFill>
                <a:srgbClr val="FFFFFF"/>
              </a:solidFill>
              <a:latin typeface="Carme"/>
              <a:ea typeface="Carme"/>
              <a:cs typeface="Carme"/>
              <a:sym typeface="Carme"/>
            </a:endParaRPr>
          </a:p>
        </p:txBody>
      </p:sp>
      <p:sp>
        <p:nvSpPr>
          <p:cNvPr id="696" name="Google Shape;696;p107"/>
          <p:cNvSpPr txBox="1"/>
          <p:nvPr/>
        </p:nvSpPr>
        <p:spPr>
          <a:xfrm>
            <a:off x="5816300" y="490300"/>
            <a:ext cx="23568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Method 1</a:t>
            </a:r>
            <a:endParaRPr b="1" sz="2000">
              <a:solidFill>
                <a:srgbClr val="FFFFFF"/>
              </a:solidFill>
              <a:latin typeface="Carme"/>
              <a:ea typeface="Carme"/>
              <a:cs typeface="Carme"/>
              <a:sym typeface="Carme"/>
            </a:endParaRPr>
          </a:p>
        </p:txBody>
      </p:sp>
      <p:cxnSp>
        <p:nvCxnSpPr>
          <p:cNvPr id="697" name="Google Shape;697;p107"/>
          <p:cNvCxnSpPr/>
          <p:nvPr/>
        </p:nvCxnSpPr>
        <p:spPr>
          <a:xfrm flipH="1">
            <a:off x="4113639" y="2031332"/>
            <a:ext cx="1161600" cy="914100"/>
          </a:xfrm>
          <a:prstGeom prst="straightConnector1">
            <a:avLst/>
          </a:prstGeom>
          <a:noFill/>
          <a:ln cap="flat" cmpd="sng" w="76200">
            <a:solidFill>
              <a:srgbClr val="FF00FF"/>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pic>
        <p:nvPicPr>
          <p:cNvPr id="702" name="Google Shape;702;p108"/>
          <p:cNvPicPr preferRelativeResize="0"/>
          <p:nvPr/>
        </p:nvPicPr>
        <p:blipFill>
          <a:blip r:embed="rId3">
            <a:alphaModFix/>
          </a:blip>
          <a:stretch>
            <a:fillRect/>
          </a:stretch>
        </p:blipFill>
        <p:spPr>
          <a:xfrm>
            <a:off x="523823" y="0"/>
            <a:ext cx="8096353" cy="5143499"/>
          </a:xfrm>
          <a:prstGeom prst="rect">
            <a:avLst/>
          </a:prstGeom>
          <a:noFill/>
          <a:ln>
            <a:noFill/>
          </a:ln>
        </p:spPr>
      </p:pic>
      <p:pic>
        <p:nvPicPr>
          <p:cNvPr id="703" name="Google Shape;703;p108"/>
          <p:cNvPicPr preferRelativeResize="0"/>
          <p:nvPr/>
        </p:nvPicPr>
        <p:blipFill>
          <a:blip r:embed="rId4">
            <a:alphaModFix/>
          </a:blip>
          <a:stretch>
            <a:fillRect/>
          </a:stretch>
        </p:blipFill>
        <p:spPr>
          <a:xfrm>
            <a:off x="4609886" y="720875"/>
            <a:ext cx="1827077" cy="5143499"/>
          </a:xfrm>
          <a:prstGeom prst="rect">
            <a:avLst/>
          </a:prstGeom>
          <a:noFill/>
          <a:ln>
            <a:noFill/>
          </a:ln>
        </p:spPr>
      </p:pic>
      <p:sp>
        <p:nvSpPr>
          <p:cNvPr id="704" name="Google Shape;704;p108"/>
          <p:cNvSpPr txBox="1"/>
          <p:nvPr/>
        </p:nvSpPr>
        <p:spPr>
          <a:xfrm>
            <a:off x="312350" y="1126950"/>
            <a:ext cx="2356800" cy="140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Audio Gain (right click on track) to raise and lower volume</a:t>
            </a:r>
            <a:endParaRPr b="1" sz="2000">
              <a:solidFill>
                <a:srgbClr val="FFFFFF"/>
              </a:solidFill>
              <a:latin typeface="Carme"/>
              <a:ea typeface="Carme"/>
              <a:cs typeface="Carme"/>
              <a:sym typeface="Carme"/>
            </a:endParaRPr>
          </a:p>
        </p:txBody>
      </p:sp>
      <p:sp>
        <p:nvSpPr>
          <p:cNvPr id="705" name="Google Shape;705;p108"/>
          <p:cNvSpPr txBox="1"/>
          <p:nvPr/>
        </p:nvSpPr>
        <p:spPr>
          <a:xfrm>
            <a:off x="312350" y="568225"/>
            <a:ext cx="23568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Method 2</a:t>
            </a:r>
            <a:endParaRPr b="1" sz="2000">
              <a:solidFill>
                <a:srgbClr val="FFFFFF"/>
              </a:solidFill>
              <a:latin typeface="Carme"/>
              <a:ea typeface="Carme"/>
              <a:cs typeface="Carme"/>
              <a:sym typeface="Carme"/>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pic>
        <p:nvPicPr>
          <p:cNvPr id="710" name="Google Shape;710;p109"/>
          <p:cNvPicPr preferRelativeResize="0"/>
          <p:nvPr/>
        </p:nvPicPr>
        <p:blipFill>
          <a:blip r:embed="rId3">
            <a:alphaModFix/>
          </a:blip>
          <a:stretch>
            <a:fillRect/>
          </a:stretch>
        </p:blipFill>
        <p:spPr>
          <a:xfrm>
            <a:off x="523823" y="0"/>
            <a:ext cx="8096353" cy="5143499"/>
          </a:xfrm>
          <a:prstGeom prst="rect">
            <a:avLst/>
          </a:prstGeom>
          <a:noFill/>
          <a:ln>
            <a:noFill/>
          </a:ln>
        </p:spPr>
      </p:pic>
      <p:sp>
        <p:nvSpPr>
          <p:cNvPr id="711" name="Google Shape;711;p109"/>
          <p:cNvSpPr txBox="1"/>
          <p:nvPr/>
        </p:nvSpPr>
        <p:spPr>
          <a:xfrm>
            <a:off x="312350" y="1126950"/>
            <a:ext cx="2356800" cy="140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Audio Gain (right click on track) to raise and lower volume</a:t>
            </a:r>
            <a:endParaRPr b="1" sz="2000">
              <a:solidFill>
                <a:srgbClr val="FFFFFF"/>
              </a:solidFill>
              <a:latin typeface="Carme"/>
              <a:ea typeface="Carme"/>
              <a:cs typeface="Carme"/>
              <a:sym typeface="Carme"/>
            </a:endParaRPr>
          </a:p>
        </p:txBody>
      </p:sp>
      <p:sp>
        <p:nvSpPr>
          <p:cNvPr id="712" name="Google Shape;712;p109"/>
          <p:cNvSpPr txBox="1"/>
          <p:nvPr/>
        </p:nvSpPr>
        <p:spPr>
          <a:xfrm>
            <a:off x="312350" y="568225"/>
            <a:ext cx="23568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Method 2</a:t>
            </a:r>
            <a:endParaRPr b="1" sz="2000">
              <a:solidFill>
                <a:srgbClr val="FFFFFF"/>
              </a:solidFill>
              <a:latin typeface="Carme"/>
              <a:ea typeface="Carme"/>
              <a:cs typeface="Carme"/>
              <a:sym typeface="Carme"/>
            </a:endParaRPr>
          </a:p>
        </p:txBody>
      </p:sp>
      <p:pic>
        <p:nvPicPr>
          <p:cNvPr id="713" name="Google Shape;713;p109"/>
          <p:cNvPicPr preferRelativeResize="0"/>
          <p:nvPr/>
        </p:nvPicPr>
        <p:blipFill>
          <a:blip r:embed="rId4">
            <a:alphaModFix/>
          </a:blip>
          <a:stretch>
            <a:fillRect/>
          </a:stretch>
        </p:blipFill>
        <p:spPr>
          <a:xfrm>
            <a:off x="2813775" y="1472275"/>
            <a:ext cx="4152900" cy="26860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pic>
        <p:nvPicPr>
          <p:cNvPr id="718" name="Google Shape;718;p110"/>
          <p:cNvPicPr preferRelativeResize="0"/>
          <p:nvPr/>
        </p:nvPicPr>
        <p:blipFill>
          <a:blip r:embed="rId3">
            <a:alphaModFix/>
          </a:blip>
          <a:stretch>
            <a:fillRect/>
          </a:stretch>
        </p:blipFill>
        <p:spPr>
          <a:xfrm>
            <a:off x="523823" y="0"/>
            <a:ext cx="8096353" cy="5143499"/>
          </a:xfrm>
          <a:prstGeom prst="rect">
            <a:avLst/>
          </a:prstGeom>
          <a:noFill/>
          <a:ln>
            <a:noFill/>
          </a:ln>
        </p:spPr>
      </p:pic>
      <p:sp>
        <p:nvSpPr>
          <p:cNvPr id="719" name="Google Shape;719;p110"/>
          <p:cNvSpPr txBox="1"/>
          <p:nvPr/>
        </p:nvSpPr>
        <p:spPr>
          <a:xfrm>
            <a:off x="312350" y="1126950"/>
            <a:ext cx="3301800" cy="141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For more minute adjustments, use Pen Tool to add points on audio track. </a:t>
            </a:r>
            <a:endParaRPr b="1" sz="2000">
              <a:solidFill>
                <a:srgbClr val="FFFFFF"/>
              </a:solidFill>
              <a:latin typeface="Carme"/>
              <a:ea typeface="Carme"/>
              <a:cs typeface="Carme"/>
              <a:sym typeface="Carme"/>
            </a:endParaRPr>
          </a:p>
        </p:txBody>
      </p:sp>
      <p:sp>
        <p:nvSpPr>
          <p:cNvPr id="720" name="Google Shape;720;p110"/>
          <p:cNvSpPr txBox="1"/>
          <p:nvPr/>
        </p:nvSpPr>
        <p:spPr>
          <a:xfrm>
            <a:off x="312350" y="568225"/>
            <a:ext cx="2356800" cy="48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4C4C4C"/>
                </a:solidFill>
                <a:latin typeface="Carme"/>
                <a:ea typeface="Carme"/>
                <a:cs typeface="Carme"/>
                <a:sym typeface="Carme"/>
              </a:rPr>
              <a:t>Pen Tool</a:t>
            </a:r>
            <a:endParaRPr b="1" sz="2000">
              <a:solidFill>
                <a:srgbClr val="FFFFFF"/>
              </a:solidFill>
              <a:latin typeface="Carme"/>
              <a:ea typeface="Carme"/>
              <a:cs typeface="Carme"/>
              <a:sym typeface="Carme"/>
            </a:endParaRPr>
          </a:p>
        </p:txBody>
      </p:sp>
      <p:sp>
        <p:nvSpPr>
          <p:cNvPr id="721" name="Google Shape;721;p110"/>
          <p:cNvSpPr/>
          <p:nvPr/>
        </p:nvSpPr>
        <p:spPr>
          <a:xfrm>
            <a:off x="3049075" y="3167725"/>
            <a:ext cx="224100" cy="2241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2" name="Google Shape;722;p110"/>
          <p:cNvSpPr/>
          <p:nvPr/>
        </p:nvSpPr>
        <p:spPr>
          <a:xfrm>
            <a:off x="5348075" y="3448475"/>
            <a:ext cx="1558500" cy="7305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1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lt2"/>
                </a:solidFill>
              </a:rPr>
              <a:t>Audio Editing Tip:</a:t>
            </a:r>
            <a:endParaRPr sz="3000">
              <a:solidFill>
                <a:schemeClr val="lt2"/>
              </a:solidFill>
            </a:endParaRPr>
          </a:p>
          <a:p>
            <a:pPr indent="0" lvl="0" marL="0">
              <a:spcBef>
                <a:spcPts val="0"/>
              </a:spcBef>
              <a:spcAft>
                <a:spcPts val="0"/>
              </a:spcAft>
              <a:buNone/>
            </a:pPr>
            <a:r>
              <a:rPr lang="en" sz="3000"/>
              <a:t>Levels  should peak between -9 and -6dB. </a:t>
            </a:r>
            <a:endParaRPr sz="3000"/>
          </a:p>
          <a:p>
            <a:pPr indent="0" lvl="0" marL="0" rtl="0">
              <a:spcBef>
                <a:spcPts val="0"/>
              </a:spcBef>
              <a:spcAft>
                <a:spcPts val="0"/>
              </a:spcAft>
              <a:buNone/>
            </a:pPr>
            <a:r>
              <a:rPr lang="en" sz="3000"/>
              <a:t>Some loud sounds can briefly go above this.</a:t>
            </a:r>
            <a:endParaRPr sz="3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1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If you are consistently over -6dB,</a:t>
            </a:r>
            <a:endParaRPr sz="3000"/>
          </a:p>
          <a:p>
            <a:pPr indent="0" lvl="0" marL="0" rtl="0">
              <a:spcBef>
                <a:spcPts val="0"/>
              </a:spcBef>
              <a:spcAft>
                <a:spcPts val="0"/>
              </a:spcAft>
              <a:buNone/>
            </a:pPr>
            <a:r>
              <a:rPr lang="en" sz="3000"/>
              <a:t>you are too hot/high.</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